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7C5_10501E9A.xml" ContentType="application/vnd.ms-powerpoint.comments+xml"/>
  <Override PartName="/ppt/notesSlides/notesSlide15.xml" ContentType="application/vnd.openxmlformats-officedocument.presentationml.notesSlide+xml"/>
  <Override PartName="/ppt/comments/modernComment_811_B94C399E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24_0.xml" ContentType="application/vnd.ms-powerpoint.comments+xml"/>
  <Override PartName="/ppt/notesSlides/notesSlide3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4.xml" ContentType="application/vnd.openxmlformats-officedocument.presentationml.notesSlide+xml"/>
  <Override PartName="/ppt/comments/modernComment_807_B75C5288.xml" ContentType="application/vnd.ms-powerpoint.comment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6.xml" ContentType="application/vnd.openxmlformats-officedocument.presentationml.notesSlide+xml"/>
  <Override PartName="/ppt/comments/modernComment_80A_17EDAE6A.xml" ContentType="application/vnd.ms-powerpoint.comments+xml"/>
  <Override PartName="/ppt/notesSlides/notesSlide37.xml" ContentType="application/vnd.openxmlformats-officedocument.presentationml.notesSlide+xml"/>
  <Override PartName="/ppt/comments/modernComment_837_DE4F18A9.xml" ContentType="application/vnd.ms-powerpoint.comment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78" r:id="rId2"/>
    <p:sldId id="2192" r:id="rId3"/>
    <p:sldId id="2148" r:id="rId4"/>
    <p:sldId id="2149" r:id="rId5"/>
    <p:sldId id="2146" r:id="rId6"/>
    <p:sldId id="2193" r:id="rId7"/>
    <p:sldId id="2108" r:id="rId8"/>
    <p:sldId id="2194" r:id="rId9"/>
    <p:sldId id="1968" r:id="rId10"/>
    <p:sldId id="2209" r:id="rId11"/>
    <p:sldId id="1980" r:id="rId12"/>
    <p:sldId id="1981" r:id="rId13"/>
    <p:sldId id="1982" r:id="rId14"/>
    <p:sldId id="1986" r:id="rId15"/>
    <p:sldId id="1847" r:id="rId16"/>
    <p:sldId id="1989" r:id="rId17"/>
    <p:sldId id="2065" r:id="rId18"/>
    <p:sldId id="2066" r:id="rId19"/>
    <p:sldId id="1994" r:id="rId20"/>
    <p:sldId id="2002" r:id="rId21"/>
    <p:sldId id="2006" r:id="rId22"/>
    <p:sldId id="256" r:id="rId23"/>
    <p:sldId id="2181" r:id="rId24"/>
    <p:sldId id="2182" r:id="rId25"/>
    <p:sldId id="2185" r:id="rId26"/>
    <p:sldId id="2186" r:id="rId27"/>
    <p:sldId id="2180" r:id="rId28"/>
    <p:sldId id="2184" r:id="rId29"/>
    <p:sldId id="2024" r:id="rId30"/>
    <p:sldId id="2025" r:id="rId31"/>
    <p:sldId id="2044" r:id="rId32"/>
    <p:sldId id="286" r:id="rId33"/>
    <p:sldId id="2045" r:id="rId34"/>
    <p:sldId id="2082" r:id="rId35"/>
    <p:sldId id="2106" r:id="rId36"/>
    <p:sldId id="2083" r:id="rId37"/>
    <p:sldId id="2081" r:id="rId38"/>
    <p:sldId id="292" r:id="rId39"/>
    <p:sldId id="2009" r:id="rId40"/>
    <p:sldId id="2100" r:id="rId41"/>
    <p:sldId id="2055" r:id="rId42"/>
    <p:sldId id="2056" r:id="rId43"/>
    <p:sldId id="2110" r:id="rId44"/>
    <p:sldId id="2176" r:id="rId45"/>
    <p:sldId id="2058" r:id="rId46"/>
    <p:sldId id="2103" r:id="rId47"/>
    <p:sldId id="2210" r:id="rId48"/>
    <p:sldId id="2211" r:id="rId49"/>
    <p:sldId id="2139" r:id="rId50"/>
    <p:sldId id="2158" r:id="rId51"/>
    <p:sldId id="2163" r:id="rId52"/>
    <p:sldId id="2164" r:id="rId53"/>
    <p:sldId id="2168" r:id="rId54"/>
    <p:sldId id="2165" r:id="rId55"/>
    <p:sldId id="2144" r:id="rId56"/>
    <p:sldId id="2150" r:id="rId57"/>
    <p:sldId id="2169" r:id="rId58"/>
    <p:sldId id="2166" r:id="rId59"/>
    <p:sldId id="2171" r:id="rId60"/>
    <p:sldId id="2173" r:id="rId61"/>
    <p:sldId id="2174" r:id="rId62"/>
    <p:sldId id="2208" r:id="rId63"/>
    <p:sldId id="2156" r:id="rId64"/>
    <p:sldId id="2153" r:id="rId65"/>
    <p:sldId id="2207" r:id="rId66"/>
    <p:sldId id="2140" r:id="rId67"/>
    <p:sldId id="2137" r:id="rId68"/>
    <p:sldId id="2157" r:id="rId69"/>
    <p:sldId id="2054" r:id="rId70"/>
    <p:sldId id="2147" r:id="rId71"/>
    <p:sldId id="2113" r:id="rId72"/>
    <p:sldId id="2177" r:id="rId7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C6A00"/>
    <a:srgbClr val="A24BE7"/>
    <a:srgbClr val="255ED3"/>
    <a:srgbClr val="0044F9"/>
    <a:srgbClr val="DCE6F7"/>
    <a:srgbClr val="00EF00"/>
    <a:srgbClr val="ACB6E6"/>
    <a:srgbClr val="FFD9D5"/>
    <a:srgbClr val="A0A9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361D7C-5D11-A147-83E1-80690AC94FBF}" v="12" dt="2023-09-12T14:23:27.3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24"/>
    <p:restoredTop sz="81497"/>
  </p:normalViewPr>
  <p:slideViewPr>
    <p:cSldViewPr snapToGrid="0" snapToObjects="1">
      <p:cViewPr varScale="1">
        <p:scale>
          <a:sx n="103" d="100"/>
          <a:sy n="103" d="100"/>
        </p:scale>
        <p:origin x="968" y="176"/>
      </p:cViewPr>
      <p:guideLst/>
    </p:cSldViewPr>
  </p:slideViewPr>
  <p:outlineViewPr>
    <p:cViewPr>
      <p:scale>
        <a:sx n="33" d="100"/>
        <a:sy n="33" d="100"/>
      </p:scale>
      <p:origin x="0" y="-41408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johnshopkins-my.sharepoint.com/personal/dkhasha1_jh_edu/Documents/scratc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k/Desktop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k/Desktop/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73976769548704446"/>
          <c:y val="0.18602678571428571"/>
          <c:w val="0.18112342024209319"/>
          <c:h val="0.5633439960629921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[scratch.xlsx]Sheet1!$B$1</c:f>
              <c:strCache>
                <c:ptCount val="1"/>
                <c:pt idx="0">
                  <c:v>Yes 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[scratch.xlsx]Sheet1!$A$2:$A$5</c:f>
              <c:strCache>
                <c:ptCount val="4"/>
                <c:pt idx="0">
                  <c:v>Does the instruction describe a valid task?</c:v>
                </c:pt>
                <c:pt idx="1">
                  <c:v>Is the input appropriate for the instruction?</c:v>
                </c:pt>
                <c:pt idx="2">
                  <c:v>Is the output a correct and acceptable response to the instruction and input?</c:v>
                </c:pt>
                <c:pt idx="3">
                  <c:v>All fields are valid.</c:v>
                </c:pt>
              </c:strCache>
            </c:strRef>
          </c:cat>
          <c:val>
            <c:numRef>
              <c:f>[scratch.xlsx]Sheet1!$B$2:$B$5</c:f>
              <c:numCache>
                <c:formatCode>0%</c:formatCode>
                <c:ptCount val="4"/>
                <c:pt idx="0">
                  <c:v>0.92</c:v>
                </c:pt>
                <c:pt idx="1">
                  <c:v>0.79</c:v>
                </c:pt>
                <c:pt idx="2">
                  <c:v>0.57999999999999996</c:v>
                </c:pt>
                <c:pt idx="3">
                  <c:v>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F1-3B43-A2ED-C43F04F3D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05641320"/>
        <c:axId val="577970440"/>
      </c:barChart>
      <c:catAx>
        <c:axId val="605641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577970440"/>
        <c:crosses val="autoZero"/>
        <c:auto val="1"/>
        <c:lblAlgn val="ctr"/>
        <c:lblOffset val="100"/>
        <c:noMultiLvlLbl val="0"/>
      </c:catAx>
      <c:valAx>
        <c:axId val="577970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in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605641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968708330588452"/>
          <c:y val="0.12018123024444996"/>
          <c:w val="0.10514857637697557"/>
          <c:h val="7.87706839492553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 rtl="0">
        <a:defRPr sz="1600">
          <a:latin typeface="Avenir Book" panose="02000503020000020003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698659532262992E-2"/>
          <c:y val="6.2379494061320914E-2"/>
          <c:w val="0.90108916775824244"/>
          <c:h val="0.624202782021041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Sheet1!$A$27</c:f>
              <c:strCache>
                <c:ptCount val="1"/>
                <c:pt idx="0">
                  <c:v>∅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Sheet1!$B$26:$D$26</c:f>
              <c:strCache>
                <c:ptCount val="3"/>
                <c:pt idx="0">
                  <c:v>TQA</c:v>
                </c:pt>
                <c:pt idx="1">
                  <c:v>NQ</c:v>
                </c:pt>
                <c:pt idx="2">
                  <c:v>HotpotQA</c:v>
                </c:pt>
              </c:strCache>
            </c:strRef>
          </c:cat>
          <c:val>
            <c:numRef>
              <c:f>Sheet1!$B$27:$D$27</c:f>
              <c:numCache>
                <c:formatCode>General</c:formatCode>
                <c:ptCount val="3"/>
                <c:pt idx="0">
                  <c:v>31.6</c:v>
                </c:pt>
                <c:pt idx="1">
                  <c:v>32.799999999999997</c:v>
                </c:pt>
                <c:pt idx="2">
                  <c:v>28.3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FD-7B4C-9901-131D46BFF277}"/>
            </c:ext>
          </c:extLst>
        </c:ser>
        <c:ser>
          <c:idx val="1"/>
          <c:order val="1"/>
          <c:tx>
            <c:strRef>
              <c:f>Sheet1!$A$28</c:f>
              <c:strCache>
                <c:ptCount val="1"/>
                <c:pt idx="0">
                  <c:v>According to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Sheet1!$B$26:$D$26</c:f>
              <c:strCache>
                <c:ptCount val="3"/>
                <c:pt idx="0">
                  <c:v>TQA</c:v>
                </c:pt>
                <c:pt idx="1">
                  <c:v>NQ</c:v>
                </c:pt>
                <c:pt idx="2">
                  <c:v>HotpotQA</c:v>
                </c:pt>
              </c:strCache>
            </c:strRef>
          </c:cat>
          <c:val>
            <c:numRef>
              <c:f>Sheet1!$B$28:$D$28</c:f>
              <c:numCache>
                <c:formatCode>General</c:formatCode>
                <c:ptCount val="3"/>
                <c:pt idx="0">
                  <c:v>33.6</c:v>
                </c:pt>
                <c:pt idx="1">
                  <c:v>34.299999999999997</c:v>
                </c:pt>
                <c:pt idx="2">
                  <c:v>29.2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FD-7B4C-9901-131D46BFF277}"/>
            </c:ext>
          </c:extLst>
        </c:ser>
        <c:ser>
          <c:idx val="2"/>
          <c:order val="2"/>
          <c:tx>
            <c:strRef>
              <c:f>Sheet1!$A$29</c:f>
              <c:strCache>
                <c:ptCount val="1"/>
                <c:pt idx="0">
                  <c:v>Not according to Wiki</c:v>
                </c:pt>
              </c:strCache>
            </c:strRef>
          </c:tx>
          <c:spPr>
            <a:solidFill>
              <a:srgbClr val="FC6A00"/>
            </a:solidFill>
            <a:ln>
              <a:noFill/>
            </a:ln>
            <a:effectLst/>
          </c:spPr>
          <c:invertIfNegative val="0"/>
          <c:cat>
            <c:strRef>
              <c:f>Sheet1!$B$26:$D$26</c:f>
              <c:strCache>
                <c:ptCount val="3"/>
                <c:pt idx="0">
                  <c:v>TQA</c:v>
                </c:pt>
                <c:pt idx="1">
                  <c:v>NQ</c:v>
                </c:pt>
                <c:pt idx="2">
                  <c:v>HotpotQA</c:v>
                </c:pt>
              </c:strCache>
            </c:strRef>
          </c:cat>
          <c:val>
            <c:numRef>
              <c:f>Sheet1!$B$29:$D$29</c:f>
              <c:numCache>
                <c:formatCode>General</c:formatCode>
                <c:ptCount val="3"/>
                <c:pt idx="0">
                  <c:v>30.4</c:v>
                </c:pt>
                <c:pt idx="1">
                  <c:v>32</c:v>
                </c:pt>
                <c:pt idx="2">
                  <c:v>26.8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FD-7B4C-9901-131D46BFF277}"/>
            </c:ext>
          </c:extLst>
        </c:ser>
        <c:ser>
          <c:idx val="3"/>
          <c:order val="3"/>
          <c:tx>
            <c:strRef>
              <c:f>Sheet1!$A$30</c:f>
              <c:strCache>
                <c:ptCount val="1"/>
                <c:pt idx="0">
                  <c:v>According to Github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Sheet1!$B$26:$D$26</c:f>
              <c:strCache>
                <c:ptCount val="3"/>
                <c:pt idx="0">
                  <c:v>TQA</c:v>
                </c:pt>
                <c:pt idx="1">
                  <c:v>NQ</c:v>
                </c:pt>
                <c:pt idx="2">
                  <c:v>HotpotQA</c:v>
                </c:pt>
              </c:strCache>
            </c:strRef>
          </c:cat>
          <c:val>
            <c:numRef>
              <c:f>Sheet1!$B$30:$D$30</c:f>
              <c:numCache>
                <c:formatCode>General</c:formatCode>
                <c:ptCount val="3"/>
                <c:pt idx="0">
                  <c:v>26.7</c:v>
                </c:pt>
                <c:pt idx="1">
                  <c:v>28.2</c:v>
                </c:pt>
                <c:pt idx="2">
                  <c:v>23.2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1FD-7B4C-9901-131D46BFF2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481070816"/>
        <c:axId val="1480692128"/>
      </c:barChart>
      <c:catAx>
        <c:axId val="148107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0692128"/>
        <c:crosses val="autoZero"/>
        <c:auto val="1"/>
        <c:lblAlgn val="ctr"/>
        <c:lblOffset val="100"/>
        <c:noMultiLvlLbl val="0"/>
      </c:catAx>
      <c:valAx>
        <c:axId val="1480692128"/>
        <c:scaling>
          <c:orientation val="minMax"/>
          <c:max val="35"/>
          <c:min val="20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QUIP</a:t>
                </a:r>
                <a:r>
                  <a:rPr lang="en-US" sz="1800" baseline="0" dirty="0">
                    <a:solidFill>
                      <a:schemeClr val="tx1"/>
                    </a:solidFill>
                  </a:rPr>
                  <a:t> score</a:t>
                </a:r>
                <a:br>
                  <a:rPr lang="en-US" sz="1800" baseline="0" dirty="0">
                    <a:solidFill>
                      <a:schemeClr val="tx1"/>
                    </a:solidFill>
                  </a:rPr>
                </a:br>
                <a:r>
                  <a:rPr lang="en-US" sz="1800" baseline="0" dirty="0">
                    <a:solidFill>
                      <a:schemeClr val="tx1"/>
                    </a:solidFill>
                  </a:rPr>
                  <a:t> (on Wikipedia)</a:t>
                </a:r>
                <a:endParaRPr lang="en-US" sz="180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1070816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698659532262992E-2"/>
          <c:y val="6.2379494061320914E-2"/>
          <c:w val="0.90108916775824244"/>
          <c:h val="0.624202782021041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Sheet1!$A$27</c:f>
              <c:strCache>
                <c:ptCount val="1"/>
                <c:pt idx="0">
                  <c:v>∅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Sheet1!$B$26:$D$26</c:f>
              <c:strCache>
                <c:ptCount val="3"/>
                <c:pt idx="0">
                  <c:v>TQA</c:v>
                </c:pt>
                <c:pt idx="1">
                  <c:v>NQ</c:v>
                </c:pt>
                <c:pt idx="2">
                  <c:v>HotpotQA</c:v>
                </c:pt>
              </c:strCache>
            </c:strRef>
          </c:cat>
          <c:val>
            <c:numRef>
              <c:f>Sheet1!$B$27:$D$27</c:f>
              <c:numCache>
                <c:formatCode>General</c:formatCode>
                <c:ptCount val="3"/>
                <c:pt idx="0">
                  <c:v>31.6</c:v>
                </c:pt>
                <c:pt idx="1">
                  <c:v>32.799999999999997</c:v>
                </c:pt>
                <c:pt idx="2">
                  <c:v>28.3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FD-7B4C-9901-131D46BFF277}"/>
            </c:ext>
          </c:extLst>
        </c:ser>
        <c:ser>
          <c:idx val="1"/>
          <c:order val="1"/>
          <c:tx>
            <c:strRef>
              <c:f>Sheet1!$A$28</c:f>
              <c:strCache>
                <c:ptCount val="1"/>
                <c:pt idx="0">
                  <c:v>According to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Sheet1!$B$26:$D$26</c:f>
              <c:strCache>
                <c:ptCount val="3"/>
                <c:pt idx="0">
                  <c:v>TQA</c:v>
                </c:pt>
                <c:pt idx="1">
                  <c:v>NQ</c:v>
                </c:pt>
                <c:pt idx="2">
                  <c:v>HotpotQA</c:v>
                </c:pt>
              </c:strCache>
            </c:strRef>
          </c:cat>
          <c:val>
            <c:numRef>
              <c:f>Sheet1!$B$28:$D$28</c:f>
              <c:numCache>
                <c:formatCode>General</c:formatCode>
                <c:ptCount val="3"/>
                <c:pt idx="0">
                  <c:v>33.6</c:v>
                </c:pt>
                <c:pt idx="1">
                  <c:v>34.299999999999997</c:v>
                </c:pt>
                <c:pt idx="2">
                  <c:v>29.2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FD-7B4C-9901-131D46BFF277}"/>
            </c:ext>
          </c:extLst>
        </c:ser>
        <c:ser>
          <c:idx val="2"/>
          <c:order val="2"/>
          <c:tx>
            <c:strRef>
              <c:f>Sheet1!$A$29</c:f>
              <c:strCache>
                <c:ptCount val="1"/>
                <c:pt idx="0">
                  <c:v>Not according to Wiki</c:v>
                </c:pt>
              </c:strCache>
            </c:strRef>
          </c:tx>
          <c:spPr>
            <a:solidFill>
              <a:srgbClr val="FC6A00"/>
            </a:solidFill>
            <a:ln>
              <a:noFill/>
            </a:ln>
            <a:effectLst/>
          </c:spPr>
          <c:invertIfNegative val="0"/>
          <c:cat>
            <c:strRef>
              <c:f>Sheet1!$B$26:$D$26</c:f>
              <c:strCache>
                <c:ptCount val="3"/>
                <c:pt idx="0">
                  <c:v>TQA</c:v>
                </c:pt>
                <c:pt idx="1">
                  <c:v>NQ</c:v>
                </c:pt>
                <c:pt idx="2">
                  <c:v>HotpotQA</c:v>
                </c:pt>
              </c:strCache>
            </c:strRef>
          </c:cat>
          <c:val>
            <c:numRef>
              <c:f>Sheet1!$B$29:$D$29</c:f>
              <c:numCache>
                <c:formatCode>General</c:formatCode>
                <c:ptCount val="3"/>
                <c:pt idx="0">
                  <c:v>30.4</c:v>
                </c:pt>
                <c:pt idx="1">
                  <c:v>32</c:v>
                </c:pt>
                <c:pt idx="2">
                  <c:v>26.8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FD-7B4C-9901-131D46BFF277}"/>
            </c:ext>
          </c:extLst>
        </c:ser>
        <c:ser>
          <c:idx val="3"/>
          <c:order val="3"/>
          <c:tx>
            <c:strRef>
              <c:f>Sheet1!$A$30</c:f>
              <c:strCache>
                <c:ptCount val="1"/>
                <c:pt idx="0">
                  <c:v>According to Github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Sheet1!$B$26:$D$26</c:f>
              <c:strCache>
                <c:ptCount val="3"/>
                <c:pt idx="0">
                  <c:v>TQA</c:v>
                </c:pt>
                <c:pt idx="1">
                  <c:v>NQ</c:v>
                </c:pt>
                <c:pt idx="2">
                  <c:v>HotpotQA</c:v>
                </c:pt>
              </c:strCache>
            </c:strRef>
          </c:cat>
          <c:val>
            <c:numRef>
              <c:f>Sheet1!$B$30:$D$30</c:f>
              <c:numCache>
                <c:formatCode>General</c:formatCode>
                <c:ptCount val="3"/>
                <c:pt idx="0">
                  <c:v>26.7</c:v>
                </c:pt>
                <c:pt idx="1">
                  <c:v>28.2</c:v>
                </c:pt>
                <c:pt idx="2">
                  <c:v>23.2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1FD-7B4C-9901-131D46BFF2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481070816"/>
        <c:axId val="1480692128"/>
      </c:barChart>
      <c:catAx>
        <c:axId val="148107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0692128"/>
        <c:crosses val="autoZero"/>
        <c:auto val="1"/>
        <c:lblAlgn val="ctr"/>
        <c:lblOffset val="100"/>
        <c:noMultiLvlLbl val="0"/>
      </c:catAx>
      <c:valAx>
        <c:axId val="1480692128"/>
        <c:scaling>
          <c:orientation val="minMax"/>
          <c:max val="35"/>
          <c:min val="20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QUIP</a:t>
                </a:r>
                <a:r>
                  <a:rPr lang="en-US" sz="1800" baseline="0" dirty="0">
                    <a:solidFill>
                      <a:schemeClr val="tx1"/>
                    </a:solidFill>
                  </a:rPr>
                  <a:t> score</a:t>
                </a:r>
                <a:br>
                  <a:rPr lang="en-US" sz="1800" baseline="0" dirty="0">
                    <a:solidFill>
                      <a:schemeClr val="tx1"/>
                    </a:solidFill>
                  </a:rPr>
                </a:br>
                <a:r>
                  <a:rPr lang="en-US" sz="1800" baseline="0" dirty="0">
                    <a:solidFill>
                      <a:schemeClr val="tx1"/>
                    </a:solidFill>
                  </a:rPr>
                  <a:t> (on Wikipedia)</a:t>
                </a:r>
                <a:endParaRPr lang="en-US" sz="180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1070816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2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EF4F82-9364-B743-BBD8-962BF168893F}" authorId="{AC97BE05-7214-46BD-569F-A0959E827800}" status="resolved" created="2023-04-24T14:18:13.453" complete="100000">
    <pc:sldMkLst xmlns:pc="http://schemas.microsoft.com/office/powerpoint/2013/main/command">
      <pc:docMk/>
      <pc:sldMk cId="0" sldId="292"/>
    </pc:sldMkLst>
    <p188:txBody>
      <a:bodyPr/>
      <a:lstStyle/>
      <a:p>
        <a:r>
          <a:rPr lang="en-US"/>
          <a:t>I wanna highlight: 
 - massive open-source impact of this work (e.g., Stanford Alpaca) 
 - I wanna highlight related work.
</a:t>
        </a:r>
      </a:p>
    </p188:txBody>
  </p188:cm>
  <p188:cm id="{25AFBDC7-C2D1-8C49-A45D-22372DF06289}" authorId="{AC97BE05-7214-46BD-569F-A0959E827800}" status="resolved" created="2023-04-24T22:26:00.304" complete="100000">
    <pc:sldMkLst xmlns:pc="http://schemas.microsoft.com/office/powerpoint/2013/main/command">
      <pc:docMk/>
      <pc:sldMk cId="0" sldId="292"/>
    </pc:sldMkLst>
    <p188:txBody>
      <a:bodyPr/>
      <a:lstStyle/>
      <a:p>
        <a:r>
          <a:rPr lang="en-US"/>
          <a:t> I wanna highlight related work.
</a:t>
        </a:r>
      </a:p>
    </p188:txBody>
  </p188:cm>
</p188:cmLst>
</file>

<file path=ppt/comments/modernComment_7C5_10501E9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2D15F38-4A99-E640-97A0-779FD0D48870}" authorId="{AC97BE05-7214-46BD-569F-A0959E827800}" status="resolved" created="2023-04-24T15:12:31.534" complete="100000">
    <pc:sldMkLst xmlns:pc="http://schemas.microsoft.com/office/powerpoint/2013/main/command">
      <pc:docMk/>
      <pc:sldMk cId="273686170" sldId="1989"/>
    </pc:sldMkLst>
    <p188:txBody>
      <a:bodyPr/>
      <a:lstStyle/>
      <a:p>
        <a:r>
          <a:rPr lang="en-US"/>
          <a:t>Also known as “Behavior Cloning” </a:t>
        </a:r>
      </a:p>
    </p188:txBody>
  </p188:cm>
</p188:cmLst>
</file>

<file path=ppt/comments/modernComment_807_B75C52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043A902-BD9E-8D44-A1B4-31F9231F80B5}" authorId="{AC97BE05-7214-46BD-569F-A0959E827800}" created="2023-04-24T14:18:53.082">
    <pc:sldMkLst xmlns:pc="http://schemas.microsoft.com/office/powerpoint/2013/main/command">
      <pc:docMk/>
      <pc:sldMk cId="3403595560" sldId="2055"/>
    </pc:sldMkLst>
    <p188:txBody>
      <a:bodyPr/>
      <a:lstStyle/>
      <a:p>
        <a:r>
          <a:rPr lang="en-US"/>
          <a:t>Might be a useful phrasing: Resurfacing its existing knowledge (no free lunch). </a:t>
        </a:r>
      </a:p>
    </p188:txBody>
  </p188:cm>
</p188:cmLst>
</file>

<file path=ppt/comments/modernComment_80A_17EDAE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33BD03C-5C0F-D242-9C7D-D294201D1ED3}" authorId="{AC97BE05-7214-46BD-569F-A0959E827800}" created="2023-04-23T23:53:20.037">
    <pc:sldMkLst xmlns:pc="http://schemas.microsoft.com/office/powerpoint/2013/main/command">
      <pc:docMk/>
      <pc:sldMk cId="401452650" sldId="2058"/>
    </pc:sldMkLst>
    <p188:txBody>
      <a:bodyPr/>
      <a:lstStyle/>
      <a:p>
        <a:r>
          <a:rPr lang="en-US"/>
          <a:t>Could tie to “agent models” </a:t>
        </a:r>
      </a:p>
    </p188:txBody>
  </p188:cm>
</p188:cmLst>
</file>

<file path=ppt/comments/modernComment_811_B94C399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8694EE7-1763-2E46-8FC5-2758B9152D0D}" authorId="{AC97BE05-7214-46BD-569F-A0959E827800}" status="resolved" created="2023-04-24T15:12:31.534">
    <pc:sldMkLst xmlns:pc="http://schemas.microsoft.com/office/powerpoint/2013/main/command">
      <pc:docMk/>
      <pc:sldMk cId="273686170" sldId="1989"/>
    </pc:sldMkLst>
    <p188:txBody>
      <a:bodyPr/>
      <a:lstStyle/>
      <a:p>
        <a:r>
          <a:rPr lang="en-US"/>
          <a:t>Also known as “Behavior Cloning” </a:t>
        </a:r>
      </a:p>
    </p188:txBody>
  </p188:cm>
</p188:cmLst>
</file>

<file path=ppt/comments/modernComment_837_DE4F18A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F440E0B-2578-9349-B2E7-BB1D9AD1E26A}" authorId="{AC97BE05-7214-46BD-569F-A0959E827800}" created="2023-04-23T23:53:20.037">
    <pc:sldMkLst xmlns:pc="http://schemas.microsoft.com/office/powerpoint/2013/main/command">
      <pc:docMk/>
      <pc:sldMk cId="401452650" sldId="2058"/>
    </pc:sldMkLst>
    <p188:txBody>
      <a:bodyPr/>
      <a:lstStyle/>
      <a:p>
        <a:r>
          <a:rPr lang="en-US"/>
          <a:t>Could tie to “agent models” 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#1: </a:t>
          </a:r>
        </a:p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#2/3: 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 or instruction-tune)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1"/>
      <dgm:spPr/>
    </dgm:pt>
    <dgm:pt modelId="{CD1E78D9-1C37-0641-952A-363FF533EAA3}" type="pres">
      <dgm:prSet presAssocID="{31D3B1CD-47A5-8145-A9E5-8C3719C062BB}" presName="connectorText" presStyleLbl="sibTrans2D1" presStyleIdx="0" presStyleCnt="1"/>
      <dgm:spPr/>
    </dgm:pt>
    <dgm:pt modelId="{3737C87E-1F59-9341-8BF7-2EFEB10C6D28}" type="pres">
      <dgm:prSet presAssocID="{2FAC68C7-A55A-EF40-87EE-A1F96207CF08}" presName="node" presStyleLbl="node1" presStyleIdx="1" presStyleCnt="2" custScaleX="202854">
        <dgm:presLayoutVars>
          <dgm:bulletEnabled val="1"/>
        </dgm:presLayoutVars>
      </dgm:prSet>
      <dgm:spPr/>
    </dgm:pt>
  </dgm:ptLst>
  <dgm:cxnLst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#1: </a:t>
          </a:r>
        </a:p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#2/3: 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 or instruction-tune)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1"/>
      <dgm:spPr/>
    </dgm:pt>
    <dgm:pt modelId="{CD1E78D9-1C37-0641-952A-363FF533EAA3}" type="pres">
      <dgm:prSet presAssocID="{31D3B1CD-47A5-8145-A9E5-8C3719C062BB}" presName="connectorText" presStyleLbl="sibTrans2D1" presStyleIdx="0" presStyleCnt="1"/>
      <dgm:spPr/>
    </dgm:pt>
    <dgm:pt modelId="{3737C87E-1F59-9341-8BF7-2EFEB10C6D28}" type="pres">
      <dgm:prSet presAssocID="{2FAC68C7-A55A-EF40-87EE-A1F96207CF08}" presName="node" presStyleLbl="node1" presStyleIdx="1" presStyleCnt="2" custScaleX="202854">
        <dgm:presLayoutVars>
          <dgm:bulletEnabled val="1"/>
        </dgm:presLayoutVars>
      </dgm:prSet>
      <dgm:spPr/>
    </dgm:pt>
  </dgm:ptLst>
  <dgm:cxnLst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#1: </a:t>
          </a:r>
        </a:p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#2/3: 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 or instruction-tune)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1"/>
      <dgm:spPr/>
    </dgm:pt>
    <dgm:pt modelId="{CD1E78D9-1C37-0641-952A-363FF533EAA3}" type="pres">
      <dgm:prSet presAssocID="{31D3B1CD-47A5-8145-A9E5-8C3719C062BB}" presName="connectorText" presStyleLbl="sibTrans2D1" presStyleIdx="0" presStyleCnt="1"/>
      <dgm:spPr/>
    </dgm:pt>
    <dgm:pt modelId="{3737C87E-1F59-9341-8BF7-2EFEB10C6D28}" type="pres">
      <dgm:prSet presAssocID="{2FAC68C7-A55A-EF40-87EE-A1F96207CF08}" presName="node" presStyleLbl="node1" presStyleIdx="1" presStyleCnt="2" custScaleX="202854">
        <dgm:presLayoutVars>
          <dgm:bulletEnabled val="1"/>
        </dgm:presLayoutVars>
      </dgm:prSet>
      <dgm:spPr/>
    </dgm:pt>
  </dgm:ptLst>
  <dgm:cxnLst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#1: </a:t>
          </a:r>
        </a:p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#2/3: 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 or instruction-tune)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1"/>
      <dgm:spPr/>
    </dgm:pt>
    <dgm:pt modelId="{CD1E78D9-1C37-0641-952A-363FF533EAA3}" type="pres">
      <dgm:prSet presAssocID="{31D3B1CD-47A5-8145-A9E5-8C3719C062BB}" presName="connectorText" presStyleLbl="sibTrans2D1" presStyleIdx="0" presStyleCnt="1"/>
      <dgm:spPr/>
    </dgm:pt>
    <dgm:pt modelId="{3737C87E-1F59-9341-8BF7-2EFEB10C6D28}" type="pres">
      <dgm:prSet presAssocID="{2FAC68C7-A55A-EF40-87EE-A1F96207CF08}" presName="node" presStyleLbl="node1" presStyleIdx="1" presStyleCnt="2" custScaleX="202854">
        <dgm:presLayoutVars>
          <dgm:bulletEnabled val="1"/>
        </dgm:presLayoutVars>
      </dgm:prSet>
      <dgm:spPr/>
    </dgm:pt>
  </dgm:ptLst>
  <dgm:cxnLst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2179" y="77621"/>
          <a:ext cx="2240326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#1: </a:t>
          </a: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Pre-train</a:t>
          </a:r>
        </a:p>
      </dsp:txBody>
      <dsp:txXfrm>
        <a:off x="41549" y="116991"/>
        <a:ext cx="2161586" cy="1265456"/>
      </dsp:txXfrm>
    </dsp:sp>
    <dsp:sp modelId="{53DA70F4-85DF-894C-BBEB-17AB10B12C30}">
      <dsp:nvSpPr>
        <dsp:cNvPr id="0" name=""/>
        <dsp:cNvSpPr/>
      </dsp:nvSpPr>
      <dsp:spPr>
        <a:xfrm>
          <a:off x="2466538" y="471918"/>
          <a:ext cx="474949" cy="555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>
            <a:latin typeface="Avenir Book" panose="02000503020000020003" pitchFamily="2" charset="0"/>
          </a:endParaRPr>
        </a:p>
      </dsp:txBody>
      <dsp:txXfrm>
        <a:off x="2466538" y="583038"/>
        <a:ext cx="332464" cy="333361"/>
      </dsp:txXfrm>
    </dsp:sp>
    <dsp:sp modelId="{3737C87E-1F59-9341-8BF7-2EFEB10C6D28}">
      <dsp:nvSpPr>
        <dsp:cNvPr id="0" name=""/>
        <dsp:cNvSpPr/>
      </dsp:nvSpPr>
      <dsp:spPr>
        <a:xfrm>
          <a:off x="3138637" y="77621"/>
          <a:ext cx="4544592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#2/3: Align </a:t>
          </a:r>
          <a:br>
            <a:rPr lang="en-US" sz="2700" kern="1200" dirty="0">
              <a:latin typeface="Avenir Book" panose="02000503020000020003" pitchFamily="2" charset="0"/>
            </a:rPr>
          </a:br>
          <a:r>
            <a:rPr lang="en-US" sz="2700" kern="1200" dirty="0">
              <a:latin typeface="Avenir Book" panose="02000503020000020003" pitchFamily="2" charset="0"/>
            </a:rPr>
            <a:t>(RLHF or instruction-tune)</a:t>
          </a:r>
        </a:p>
      </dsp:txBody>
      <dsp:txXfrm>
        <a:off x="3178007" y="116991"/>
        <a:ext cx="4465852" cy="12654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2179" y="77621"/>
          <a:ext cx="2240326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#1: </a:t>
          </a: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Pre-train</a:t>
          </a:r>
        </a:p>
      </dsp:txBody>
      <dsp:txXfrm>
        <a:off x="41549" y="116991"/>
        <a:ext cx="2161586" cy="1265456"/>
      </dsp:txXfrm>
    </dsp:sp>
    <dsp:sp modelId="{53DA70F4-85DF-894C-BBEB-17AB10B12C30}">
      <dsp:nvSpPr>
        <dsp:cNvPr id="0" name=""/>
        <dsp:cNvSpPr/>
      </dsp:nvSpPr>
      <dsp:spPr>
        <a:xfrm>
          <a:off x="2466538" y="471918"/>
          <a:ext cx="474949" cy="555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>
            <a:latin typeface="Avenir Book" panose="02000503020000020003" pitchFamily="2" charset="0"/>
          </a:endParaRPr>
        </a:p>
      </dsp:txBody>
      <dsp:txXfrm>
        <a:off x="2466538" y="583038"/>
        <a:ext cx="332464" cy="333361"/>
      </dsp:txXfrm>
    </dsp:sp>
    <dsp:sp modelId="{3737C87E-1F59-9341-8BF7-2EFEB10C6D28}">
      <dsp:nvSpPr>
        <dsp:cNvPr id="0" name=""/>
        <dsp:cNvSpPr/>
      </dsp:nvSpPr>
      <dsp:spPr>
        <a:xfrm>
          <a:off x="3138637" y="77621"/>
          <a:ext cx="4544592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#2/3: Align </a:t>
          </a:r>
          <a:br>
            <a:rPr lang="en-US" sz="2700" kern="1200" dirty="0">
              <a:latin typeface="Avenir Book" panose="02000503020000020003" pitchFamily="2" charset="0"/>
            </a:rPr>
          </a:br>
          <a:r>
            <a:rPr lang="en-US" sz="2700" kern="1200" dirty="0">
              <a:latin typeface="Avenir Book" panose="02000503020000020003" pitchFamily="2" charset="0"/>
            </a:rPr>
            <a:t>(RLHF or instruction-tune)</a:t>
          </a:r>
        </a:p>
      </dsp:txBody>
      <dsp:txXfrm>
        <a:off x="3178007" y="116991"/>
        <a:ext cx="4465852" cy="12654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2179" y="77621"/>
          <a:ext cx="2240326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#1: </a:t>
          </a: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Pre-train</a:t>
          </a:r>
        </a:p>
      </dsp:txBody>
      <dsp:txXfrm>
        <a:off x="41549" y="116991"/>
        <a:ext cx="2161586" cy="1265456"/>
      </dsp:txXfrm>
    </dsp:sp>
    <dsp:sp modelId="{53DA70F4-85DF-894C-BBEB-17AB10B12C30}">
      <dsp:nvSpPr>
        <dsp:cNvPr id="0" name=""/>
        <dsp:cNvSpPr/>
      </dsp:nvSpPr>
      <dsp:spPr>
        <a:xfrm>
          <a:off x="2466538" y="471918"/>
          <a:ext cx="474949" cy="555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>
            <a:latin typeface="Avenir Book" panose="02000503020000020003" pitchFamily="2" charset="0"/>
          </a:endParaRPr>
        </a:p>
      </dsp:txBody>
      <dsp:txXfrm>
        <a:off x="2466538" y="583038"/>
        <a:ext cx="332464" cy="333361"/>
      </dsp:txXfrm>
    </dsp:sp>
    <dsp:sp modelId="{3737C87E-1F59-9341-8BF7-2EFEB10C6D28}">
      <dsp:nvSpPr>
        <dsp:cNvPr id="0" name=""/>
        <dsp:cNvSpPr/>
      </dsp:nvSpPr>
      <dsp:spPr>
        <a:xfrm>
          <a:off x="3138637" y="77621"/>
          <a:ext cx="4544592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#2/3: Align </a:t>
          </a:r>
          <a:br>
            <a:rPr lang="en-US" sz="2700" kern="1200" dirty="0">
              <a:latin typeface="Avenir Book" panose="02000503020000020003" pitchFamily="2" charset="0"/>
            </a:rPr>
          </a:br>
          <a:r>
            <a:rPr lang="en-US" sz="2700" kern="1200" dirty="0">
              <a:latin typeface="Avenir Book" panose="02000503020000020003" pitchFamily="2" charset="0"/>
            </a:rPr>
            <a:t>(RLHF or instruction-tune)</a:t>
          </a:r>
        </a:p>
      </dsp:txBody>
      <dsp:txXfrm>
        <a:off x="3178007" y="116991"/>
        <a:ext cx="4465852" cy="12654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2179" y="77621"/>
          <a:ext cx="2240326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#1: </a:t>
          </a: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Pre-train</a:t>
          </a:r>
        </a:p>
      </dsp:txBody>
      <dsp:txXfrm>
        <a:off x="41549" y="116991"/>
        <a:ext cx="2161586" cy="1265456"/>
      </dsp:txXfrm>
    </dsp:sp>
    <dsp:sp modelId="{53DA70F4-85DF-894C-BBEB-17AB10B12C30}">
      <dsp:nvSpPr>
        <dsp:cNvPr id="0" name=""/>
        <dsp:cNvSpPr/>
      </dsp:nvSpPr>
      <dsp:spPr>
        <a:xfrm>
          <a:off x="2466538" y="471918"/>
          <a:ext cx="474949" cy="555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>
            <a:latin typeface="Avenir Book" panose="02000503020000020003" pitchFamily="2" charset="0"/>
          </a:endParaRPr>
        </a:p>
      </dsp:txBody>
      <dsp:txXfrm>
        <a:off x="2466538" y="583038"/>
        <a:ext cx="332464" cy="333361"/>
      </dsp:txXfrm>
    </dsp:sp>
    <dsp:sp modelId="{3737C87E-1F59-9341-8BF7-2EFEB10C6D28}">
      <dsp:nvSpPr>
        <dsp:cNvPr id="0" name=""/>
        <dsp:cNvSpPr/>
      </dsp:nvSpPr>
      <dsp:spPr>
        <a:xfrm>
          <a:off x="3138637" y="77621"/>
          <a:ext cx="4544592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#2/3: Align </a:t>
          </a:r>
          <a:br>
            <a:rPr lang="en-US" sz="2700" kern="1200" dirty="0">
              <a:latin typeface="Avenir Book" panose="02000503020000020003" pitchFamily="2" charset="0"/>
            </a:rPr>
          </a:br>
          <a:r>
            <a:rPr lang="en-US" sz="2700" kern="1200" dirty="0">
              <a:latin typeface="Avenir Book" panose="02000503020000020003" pitchFamily="2" charset="0"/>
            </a:rPr>
            <a:t>(RLHF or instruction-tune)</a:t>
          </a:r>
        </a:p>
      </dsp:txBody>
      <dsp:txXfrm>
        <a:off x="3178007" y="116991"/>
        <a:ext cx="4465852" cy="1265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Book" panose="02000503020000020003" pitchFamily="2" charset="0"/>
              </a:defRPr>
            </a:lvl1pPr>
          </a:lstStyle>
          <a:p>
            <a:fld id="{42BC4B6E-97D4-384E-8346-04988064FF86}" type="datetimeFigureOut">
              <a:rPr lang="en-US" smtClean="0"/>
              <a:pPr/>
              <a:t>9/12/23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Book" panose="02000503020000020003" pitchFamily="2" charset="0"/>
              </a:defRPr>
            </a:lvl1pPr>
          </a:lstStyle>
          <a:p>
            <a:fld id="{7E3EFFCD-2707-464E-8668-7D1BDDA98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7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Thank you for having me! It's an honor to be here!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74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let me start with a little bit of background, just to make sure that we're all on the same page. </a:t>
            </a:r>
          </a:p>
          <a:p>
            <a:endParaRPr lang="en-US" dirty="0"/>
          </a:p>
          <a:p>
            <a:r>
              <a:rPr lang="en-US" dirty="0"/>
              <a:t>The hero of the day, language models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8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They’re compression engines, that are trained to denoise their input. </a:t>
            </a:r>
          </a:p>
          <a:p>
            <a:endParaRPr lang="en-US" sz="180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00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47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ask it to .... </a:t>
            </a:r>
          </a:p>
          <a:p>
            <a:endParaRPr lang="en-US" dirty="0"/>
          </a:p>
          <a:p>
            <a:r>
              <a:rPr lang="en-US" dirty="0"/>
              <a:t>... they may generate text that, in their lens, is the best continuation to their to this question.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35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94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”behavior cloning” is a great starting point for enable models to follow human instructions, ....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667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....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b="1" dirty="0"/>
              <a:t> 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RL is much harder than supervised training 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for several reasons.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The signal is weak: which parts of the answer are good and which are bad? A lot of technical works in RL attempts to solve this problem,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Which is my LM here is initialized from a model that is already behavior-cloned.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However, it is generally known to lead to more creative outputs. </a:t>
            </a:r>
          </a:p>
          <a:p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95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Putting all these together, we get this recipe for building our ChatGPT in our kitchens….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88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 Just to be clear, there is no empirical evidence on the 2</a:t>
            </a:r>
            <a:r>
              <a:rPr lang="en-US" baseline="30000" dirty="0"/>
              <a:t>nd</a:t>
            </a:r>
            <a:r>
              <a:rPr lang="en-US" dirty="0"/>
              <a:t> point I made here yet. All intuition and hence, no citation.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66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9c246542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19c246542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study this question, my colleagues and I decided to entertain an experiment: suppose we want to build the best generalist agent, only given a vanilla language model. If all that you have is an LM, how far can you go?</a:t>
            </a:r>
            <a:endParaRPr lang="en-US" sz="2800" b="0" dirty="0">
              <a:effectLst/>
            </a:endParaRPr>
          </a:p>
          <a:p>
            <a:br>
              <a:rPr lang="en-US" sz="2800" dirty="0"/>
            </a:b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Back to the original motivation: All that you're given is a language model and we want to build the best generalist agent based on this given language model how can we go about that.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Obviously, “there's no free lunch” – it's impossible to “pull cards out of thin air” –  you need to make some assumptions to make the problem well-defined. 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all remember what happened 6 months ago. Chatbots released almost on weekly basis and so much excitement about AI.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47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ee724043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ee724043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47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9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9c2465423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9c2465423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5323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9c2465423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9c2465423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I don’t know who will find this useful, but it is there in the resulting data.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Hope some futuristic cats will benefit from this.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7897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9c2465423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9c2465423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370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9c2465423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19c2465423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9c246542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9c246542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463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9c246542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9c246542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83590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9c246542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9c246542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07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some people on Twitter were predicting that the life of scientific research fields like NLP are over.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some that predicted that the end of Google is near as this technology is going to transform and takeover everything with ease.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245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9c246542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9c246542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1165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9c2465423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9c2465423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now that we have shown that,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Okay, so now how do you go about verifying or disproving this?  (assuming that there is a winner). We need to formulate experiments that might give some clues regarding this question.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Suppose the first hypothesis is correct, that is, pre-training is carrying most of the weight. Pre-trained models effectively contained compressed knowledge of the world they just don't know how to articulate it. So, all that the post-processing step is doing is tweaking its parameters just slightly,  so that the model knows how to articulate its pre-existing knowledge of the world.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a show of hands ….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25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now that we have shown that,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Okay, so now how do you go about verifying or disproving this?  (assuming that there is a winner). We need to formulate experiments that might give some clues regarding this question.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Suppose the first hypothesis is correct, that is, pre-training is carrying most of the weight. Pre-trained models effectively contained compressed knowledge of the world they just don't know how to articulate it. So, all that the post-processing step is doing is tweaking its parameters just slightly,  so that the model knows how to articulate its pre-existing knowledge of the world.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a show of hands ….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62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68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These are different research trajectories.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My 2 cents is that, the latter is correct, which is why we went after Self-Instruct, however, we didn’t close the gap. So, I am not sure whether the reality is closer to this or this.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715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Increasingly that LMs are going to be deployed to interact with humans, the need for RLHF shrink is models will increasingly learn about their users’ intents.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8943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feels more natural to me is some sort of alignment as a social exercise. </a:t>
            </a:r>
          </a:p>
          <a:p>
            <a:r>
              <a:rPr lang="en-US" dirty="0"/>
              <a:t>By observing, by interaction and at times, failure. That is a very much a curiosity-driven learning.</a:t>
            </a:r>
          </a:p>
          <a:p>
            <a:r>
              <a:rPr lang="en-US" dirty="0"/>
              <a:t>By maximizing notions such as harmony or collective survival, like what evolution did to us.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987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 must confess, in none of these projects we study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243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 must confess, in none of these projects we study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48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Six months passed, and now and all that excitement is cooling off.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Now we keep seeing headlines like these that are clearly doubting the impact that was predicted for AI just 6 months ago.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96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216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707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6810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…. So is there anything else we can do to reduce hallucination of language models and ground them in data that trust?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3005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Instead, we consider is a slightly different hypothesis.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33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ee724043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ee724043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9192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4806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2664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701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77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So what happened?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20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No doubt that …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20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However, we under-estimated what it takes to build a robust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20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713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4478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598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does it work? </a:t>
            </a:r>
          </a:p>
          <a:p>
            <a:pPr lvl="1"/>
            <a:r>
              <a:rPr lang="en-US" dirty="0"/>
              <a:t>Effect of data frequency </a:t>
            </a:r>
          </a:p>
          <a:p>
            <a:pPr lvl="1"/>
            <a:r>
              <a:rPr lang="en-US" dirty="0"/>
              <a:t>Effect of model scale </a:t>
            </a:r>
          </a:p>
          <a:p>
            <a:pPr lvl="1"/>
            <a:r>
              <a:rPr lang="en-US" dirty="0"/>
              <a:t>Effect of RLHF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606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it is not clear whether paradigms such as RLHF is really going to address all these issues.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818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only thing that has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576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easy to blame these papers, but actually we maybe shouldn’t.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 some point in the past, you can’t use anything on the planet to train on. </a:t>
            </a:r>
          </a:p>
          <a:p>
            <a:r>
              <a:rPr lang="en-US" dirty="0"/>
              <a:t> – internet, humans, etc. anything … </a:t>
            </a:r>
          </a:p>
          <a:p>
            <a:r>
              <a:rPr lang="en-US" dirty="0"/>
              <a:t>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95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there are many other weaknesses that you can identify in these models that has led to this reality-check moment. </a:t>
            </a:r>
          </a:p>
          <a:p>
            <a:r>
              <a:rPr lang="en-US" dirty="0"/>
              <a:t>If I want to summarize all these, I’d say that these models are not yet “helpful”. </a:t>
            </a:r>
          </a:p>
          <a:p>
            <a:r>
              <a:rPr lang="en-US" dirty="0"/>
              <a:t> - They often </a:t>
            </a:r>
            <a:r>
              <a:rPr lang="en-US" dirty="0" err="1"/>
              <a:t>overgenerate</a:t>
            </a:r>
            <a:r>
              <a:rPr lang="en-US" dirty="0"/>
              <a:t> things that I don’t care about. </a:t>
            </a:r>
            <a:br>
              <a:rPr lang="en-US" dirty="0"/>
            </a:br>
            <a:r>
              <a:rPr lang="en-US" dirty="0"/>
              <a:t> - They regularly ignore things that I care about. </a:t>
            </a:r>
            <a:br>
              <a:rPr lang="en-US" dirty="0"/>
            </a:br>
            <a:r>
              <a:rPr lang="en-US" dirty="0"/>
              <a:t>And overall they’re like a sloppy apprentice that doesn’t know you that well. </a:t>
            </a:r>
          </a:p>
          <a:p>
            <a:endParaRPr lang="en-US" dirty="0"/>
          </a:p>
          <a:p>
            <a:r>
              <a:rPr lang="en-US" dirty="0"/>
              <a:t>This is particularly important if you want to build AI systems that have humans in their loop.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1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78ab6c2e68_3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78ab6c2e68_3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overall, in the future that I hope AI progresses toward, “helpfulness” has a special place --- as it is a core tenet of building effective AI-machine interactive systems.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pretty much any other desirable adjective emanates from from “helpfulness”. </a:t>
            </a:r>
          </a:p>
        </p:txBody>
      </p:sp>
    </p:spTree>
    <p:extLst>
      <p:ext uri="{BB962C8B-B14F-4D97-AF65-F5344CB8AC3E}">
        <p14:creationId xmlns:p14="http://schemas.microsoft.com/office/powerpoint/2010/main" val="84484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 must confess, in none of these projects we study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73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 must confess, in none of these projects we study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42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0455" y="2091617"/>
            <a:ext cx="8551090" cy="1909762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0455" y="4198386"/>
            <a:ext cx="8551090" cy="834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something extra to this if you like</a:t>
            </a:r>
          </a:p>
        </p:txBody>
      </p:sp>
    </p:spTree>
    <p:extLst>
      <p:ext uri="{BB962C8B-B14F-4D97-AF65-F5344CB8AC3E}">
        <p14:creationId xmlns:p14="http://schemas.microsoft.com/office/powerpoint/2010/main" val="2659003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70" lvl="0" indent="-457178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40" lvl="1" indent="-42331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418" lvl="5" indent="-42331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151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latin typeface="Avenir Book" panose="02000503020000020003" pitchFamily="2" charset="0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latin typeface="Avenir Book" panose="02000503020000020003" pitchFamily="2" charset="0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253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69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906" y="304239"/>
            <a:ext cx="10914926" cy="1748158"/>
          </a:xfrm>
          <a:prstGeom prst="rect">
            <a:avLst/>
          </a:prstGeom>
        </p:spPr>
        <p:txBody>
          <a:bodyPr anchor="t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256" y="4794230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25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D929-0714-2648-8C25-0283B166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379413"/>
            <a:ext cx="11830050" cy="10064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7F10-A93F-6241-8C35-0375AF29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DC71061-0BFF-3847-9AC2-9B89AD1B0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6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238F4E-C287-2836-630C-203C88D54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B7A92-5EF2-F5B5-406A-8A6E16952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ADF71D-1518-5EC2-1E2E-C1D0C164B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379413"/>
            <a:ext cx="11830050" cy="10064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483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294A-189C-ED42-BA56-CA9AC5EF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B1B7-9947-3845-B8E0-2012946C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974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73721" y="632600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94F01B-B209-594F-BAFD-824E7CC2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865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accent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997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7017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B19BE-D489-B545-8B09-E36213AE6617}"/>
              </a:ext>
            </a:extLst>
          </p:cNvPr>
          <p:cNvSpPr/>
          <p:nvPr userDrawn="1"/>
        </p:nvSpPr>
        <p:spPr>
          <a:xfrm>
            <a:off x="0" y="735980"/>
            <a:ext cx="12192000" cy="2693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Book" panose="02000503020000020003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A8ACAB-4798-2148-B6FB-DF61A847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9110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D1FE82-8E3B-0A46-AD93-005C43A09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115" y="4248165"/>
            <a:ext cx="10929769" cy="1482250"/>
          </a:xfrm>
        </p:spPr>
        <p:txBody>
          <a:bodyPr>
            <a:normAutofit/>
          </a:bodyPr>
          <a:lstStyle>
            <a:lvl1pPr marL="0" indent="0" algn="ctr">
              <a:buNone/>
              <a:defRPr sz="2100" b="0">
                <a:solidFill>
                  <a:srgbClr val="57595C"/>
                </a:solidFill>
                <a:latin typeface="Avenir Book" panose="02000503020000020003" pitchFamily="2" charset="0"/>
                <a:ea typeface="Avenir Book" panose="02000503020000020003" pitchFamily="2" charset="0"/>
                <a:cs typeface="Avenir Book" panose="02000503020000020003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8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01718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A3AE55B-C10E-6E47-8794-001829270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CF84D15-F03F-D54A-9E48-12212D4D4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D563D-C0A6-CD4E-A739-F924D1FC0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5924" y="6479918"/>
            <a:ext cx="626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pPr>
              <a:defRPr/>
            </a:pPr>
            <a:fld id="{0DBE22DD-494E-1849-B805-BC38FDC9716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14" r:id="rId2"/>
    <p:sldLayoutId id="2147483726" r:id="rId3"/>
    <p:sldLayoutId id="2147483715" r:id="rId4"/>
    <p:sldLayoutId id="2147483694" r:id="rId5"/>
    <p:sldLayoutId id="2147483716" r:id="rId6"/>
    <p:sldLayoutId id="2147483706" r:id="rId7"/>
    <p:sldLayoutId id="2147483710" r:id="rId8"/>
    <p:sldLayoutId id="2147483728" r:id="rId9"/>
    <p:sldLayoutId id="2147483729" r:id="rId10"/>
    <p:sldLayoutId id="2147483730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C5_10501E9A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11_B94C399E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hyperlink" Target="https://arxiv.org/abs/2212.10560" TargetMode="External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4_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microsoft.com/office/2018/10/relationships/comments" Target="../comments/modernComment_807_B75C5288.xml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0A_17EDAE6A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gist.github.com/yoavg/59d174608e92e845c8994ac2e234c8a9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37_DE4F18A9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5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CC58-4645-A448-8A30-C8E0609AF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2" y="2257716"/>
            <a:ext cx="11088914" cy="1909762"/>
          </a:xfrm>
        </p:spPr>
        <p:txBody>
          <a:bodyPr/>
          <a:lstStyle/>
          <a:p>
            <a:pPr algn="ctr"/>
            <a:r>
              <a:rPr lang="en-US" sz="5400" dirty="0"/>
              <a:t>Toward Building Helpful </a:t>
            </a:r>
            <a:br>
              <a:rPr lang="en-US" sz="5400" dirty="0"/>
            </a:br>
            <a:r>
              <a:rPr lang="en-US" sz="5400" dirty="0"/>
              <a:t>Language Models </a:t>
            </a:r>
            <a:endParaRPr lang="en-US" sz="1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B8135-824C-134E-AD47-DC9D63351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0455" y="4740827"/>
            <a:ext cx="8551090" cy="834038"/>
          </a:xfrm>
        </p:spPr>
        <p:txBody>
          <a:bodyPr/>
          <a:lstStyle/>
          <a:p>
            <a:pPr algn="ctr"/>
            <a:r>
              <a:rPr lang="en-US" dirty="0"/>
              <a:t>Daniel </a:t>
            </a:r>
            <a:r>
              <a:rPr lang="en-US" dirty="0" err="1"/>
              <a:t>Khashabi</a:t>
            </a:r>
            <a:endParaRPr lang="en-US" sz="2800" dirty="0"/>
          </a:p>
        </p:txBody>
      </p:sp>
      <p:pic>
        <p:nvPicPr>
          <p:cNvPr id="4" name="Google Shape;13;p2">
            <a:extLst>
              <a:ext uri="{FF2B5EF4-FFF2-40B4-BE49-F238E27FC236}">
                <a16:creationId xmlns:a16="http://schemas.microsoft.com/office/drawing/2014/main" id="{07C99FA7-A1B1-DAAF-5F40-2355371527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381" y="5249766"/>
            <a:ext cx="5329238" cy="1444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608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59551-C727-9EB5-60D0-6A735DD1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F148C-35DE-C359-2D70-CC52094C6D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Google Shape;795;p81">
            <a:extLst>
              <a:ext uri="{FF2B5EF4-FFF2-40B4-BE49-F238E27FC236}">
                <a16:creationId xmlns:a16="http://schemas.microsoft.com/office/drawing/2014/main" id="{923D7C66-503E-7230-ADB6-7344C242DD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1752" y="67405"/>
            <a:ext cx="1029444" cy="10675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A3EF9D-1A21-6FB9-BCE1-D70282CA169D}"/>
              </a:ext>
            </a:extLst>
          </p:cNvPr>
          <p:cNvSpPr/>
          <p:nvPr/>
        </p:nvSpPr>
        <p:spPr>
          <a:xfrm>
            <a:off x="2920219" y="4808746"/>
            <a:ext cx="2238398" cy="8876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Wang et al. 2023 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</a:rPr>
              <a:t>[ACL 2023]  </a:t>
            </a:r>
          </a:p>
        </p:txBody>
      </p:sp>
      <p:pic>
        <p:nvPicPr>
          <p:cNvPr id="3" name="Google Shape;381;p59" descr="File:Gear shape black 11.svg - Wikimedia Commons">
            <a:extLst>
              <a:ext uri="{FF2B5EF4-FFF2-40B4-BE49-F238E27FC236}">
                <a16:creationId xmlns:a16="http://schemas.microsoft.com/office/drawing/2014/main" id="{EEBCB398-2A0D-45F3-634F-16113E76CB6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403" y="1883276"/>
            <a:ext cx="2773901" cy="27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86;p59">
            <a:extLst>
              <a:ext uri="{FF2B5EF4-FFF2-40B4-BE49-F238E27FC236}">
                <a16:creationId xmlns:a16="http://schemas.microsoft.com/office/drawing/2014/main" id="{FE76A582-6C22-4E96-28E4-F38FBFFBDE65}"/>
              </a:ext>
            </a:extLst>
          </p:cNvPr>
          <p:cNvSpPr txBox="1">
            <a:spLocks/>
          </p:cNvSpPr>
          <p:nvPr/>
        </p:nvSpPr>
        <p:spPr bwMode="auto">
          <a:xfrm>
            <a:off x="3131886" y="2789732"/>
            <a:ext cx="1982400" cy="859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2533" dirty="0"/>
              <a:t>Efficient Alignment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B28D59-C9E4-8E38-08A3-83F4AB787101}"/>
              </a:ext>
            </a:extLst>
          </p:cNvPr>
          <p:cNvSpPr/>
          <p:nvPr/>
        </p:nvSpPr>
        <p:spPr>
          <a:xfrm>
            <a:off x="7153157" y="4808746"/>
            <a:ext cx="2238398" cy="8876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Weller et al. 2023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[under review]</a:t>
            </a:r>
          </a:p>
        </p:txBody>
      </p:sp>
      <p:pic>
        <p:nvPicPr>
          <p:cNvPr id="12" name="Google Shape;381;p59" descr="File:Gear shape black 11.svg - Wikimedia Commons">
            <a:extLst>
              <a:ext uri="{FF2B5EF4-FFF2-40B4-BE49-F238E27FC236}">
                <a16:creationId xmlns:a16="http://schemas.microsoft.com/office/drawing/2014/main" id="{396015FA-6F47-7AD8-4BE6-650E67755C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299" y="1829692"/>
            <a:ext cx="2773901" cy="27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86;p59">
            <a:extLst>
              <a:ext uri="{FF2B5EF4-FFF2-40B4-BE49-F238E27FC236}">
                <a16:creationId xmlns:a16="http://schemas.microsoft.com/office/drawing/2014/main" id="{3C580C3D-4963-2CAF-F950-31A8F479F2C8}"/>
              </a:ext>
            </a:extLst>
          </p:cNvPr>
          <p:cNvSpPr txBox="1">
            <a:spLocks/>
          </p:cNvSpPr>
          <p:nvPr/>
        </p:nvSpPr>
        <p:spPr bwMode="auto">
          <a:xfrm>
            <a:off x="7259724" y="2770015"/>
            <a:ext cx="2123395" cy="859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2400" dirty="0"/>
              <a:t>Mitigating hallucination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E5DD1A-3FF6-CFF9-DFF7-AE23AE6E3284}"/>
              </a:ext>
            </a:extLst>
          </p:cNvPr>
          <p:cNvSpPr/>
          <p:nvPr/>
        </p:nvSpPr>
        <p:spPr>
          <a:xfrm>
            <a:off x="6096000" y="1697260"/>
            <a:ext cx="4345459" cy="4488873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64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 advTm="0">
        <p159:morph option="byObject"/>
      </p:transition>
    </mc:Choice>
    <mc:Fallback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3398800" y="3332775"/>
            <a:ext cx="930594" cy="6577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Input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text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0573" y="3394253"/>
            <a:ext cx="1016967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Output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9340CC-1B78-344B-C1CF-38476A4ACFB0}"/>
              </a:ext>
            </a:extLst>
          </p:cNvPr>
          <p:cNvSpPr txBox="1"/>
          <p:nvPr/>
        </p:nvSpPr>
        <p:spPr>
          <a:xfrm>
            <a:off x="1815180" y="6488668"/>
            <a:ext cx="856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[</a:t>
            </a:r>
            <a:r>
              <a:rPr lang="en-US" sz="1800" dirty="0" err="1">
                <a:latin typeface="Avenir Book" panose="02000503020000020003" pitchFamily="2" charset="0"/>
              </a:rPr>
              <a:t>Bengio</a:t>
            </a:r>
            <a:r>
              <a:rPr lang="en-US" sz="1800" dirty="0">
                <a:latin typeface="Avenir Book" panose="02000503020000020003" pitchFamily="2" charset="0"/>
              </a:rPr>
              <a:t> et al. ‘04, Peters et al. ‘18,  </a:t>
            </a:r>
            <a:r>
              <a:rPr lang="en-US" sz="1800" dirty="0" err="1">
                <a:latin typeface="Avenir Book" panose="02000503020000020003" pitchFamily="2" charset="0"/>
              </a:rPr>
              <a:t>Raffel</a:t>
            </a:r>
            <a:r>
              <a:rPr lang="en-US" sz="1800" dirty="0">
                <a:latin typeface="Avenir Book" panose="02000503020000020003" pitchFamily="2" charset="0"/>
              </a:rPr>
              <a:t> et al. ‘20, Brown et al. ’20, many others]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04ABA0-D424-6CEE-47E5-9C83D1A51F3B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83072020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4FB300-DE95-7D20-066B-92A616DDCFD1}"/>
              </a:ext>
            </a:extLst>
          </p:cNvPr>
          <p:cNvSpPr/>
          <p:nvPr/>
        </p:nvSpPr>
        <p:spPr>
          <a:xfrm>
            <a:off x="4380129" y="2677789"/>
            <a:ext cx="3431016" cy="19176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dirty="0">
              <a:latin typeface="Avenir Book" panose="02000503020000020003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83B23D-0923-2D39-9BE4-5A0F046651D4}"/>
              </a:ext>
            </a:extLst>
          </p:cNvPr>
          <p:cNvGrpSpPr/>
          <p:nvPr/>
        </p:nvGrpSpPr>
        <p:grpSpPr>
          <a:xfrm>
            <a:off x="4461161" y="2879284"/>
            <a:ext cx="3269678" cy="1524185"/>
            <a:chOff x="4104182" y="4542416"/>
            <a:chExt cx="3269678" cy="1524185"/>
          </a:xfrm>
        </p:grpSpPr>
        <p:sp>
          <p:nvSpPr>
            <p:cNvPr id="16" name="Manual Operation 15">
              <a:extLst>
                <a:ext uri="{FF2B5EF4-FFF2-40B4-BE49-F238E27FC236}">
                  <a16:creationId xmlns:a16="http://schemas.microsoft.com/office/drawing/2014/main" id="{7D6053C7-1F40-F1B2-9041-03D32EE05909}"/>
                </a:ext>
              </a:extLst>
            </p:cNvPr>
            <p:cNvSpPr/>
            <p:nvPr/>
          </p:nvSpPr>
          <p:spPr>
            <a:xfrm rot="16200000">
              <a:off x="4051490" y="4595108"/>
              <a:ext cx="1524185" cy="1418802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7" name="Manual Operation 16">
              <a:extLst>
                <a:ext uri="{FF2B5EF4-FFF2-40B4-BE49-F238E27FC236}">
                  <a16:creationId xmlns:a16="http://schemas.microsoft.com/office/drawing/2014/main" id="{BEF2BFAE-77BE-F6CE-C9D6-210E38E23C41}"/>
                </a:ext>
              </a:extLst>
            </p:cNvPr>
            <p:cNvSpPr/>
            <p:nvPr/>
          </p:nvSpPr>
          <p:spPr>
            <a:xfrm rot="16200000" flipV="1">
              <a:off x="5902365" y="4595107"/>
              <a:ext cx="1524185" cy="141880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8904AB-1207-F601-06D3-2E03FCC22B9A}"/>
                </a:ext>
              </a:extLst>
            </p:cNvPr>
            <p:cNvSpPr/>
            <p:nvPr/>
          </p:nvSpPr>
          <p:spPr>
            <a:xfrm>
              <a:off x="5559557" y="4847538"/>
              <a:ext cx="347472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0.2</a:t>
              </a:r>
            </a:p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-0.4</a:t>
              </a:r>
            </a:p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0.1</a:t>
              </a:r>
            </a:p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0.0</a:t>
              </a:r>
            </a:p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-0.5</a:t>
              </a: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2763374" y="3332775"/>
            <a:ext cx="930594" cy="6577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Input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text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8572932" y="3394253"/>
            <a:ext cx="1164847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Output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text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CAFF17-F9F9-BF79-597C-60E962F25C5F}"/>
              </a:ext>
            </a:extLst>
          </p:cNvPr>
          <p:cNvCxnSpPr>
            <a:cxnSpLocks/>
          </p:cNvCxnSpPr>
          <p:nvPr/>
        </p:nvCxnSpPr>
        <p:spPr>
          <a:xfrm>
            <a:off x="3832654" y="3636070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21FA64-FF50-6F48-6EF7-6EDF3111E147}"/>
              </a:ext>
            </a:extLst>
          </p:cNvPr>
          <p:cNvCxnSpPr>
            <a:cxnSpLocks/>
          </p:cNvCxnSpPr>
          <p:nvPr/>
        </p:nvCxnSpPr>
        <p:spPr>
          <a:xfrm>
            <a:off x="7990369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52A303-DA87-6FDA-8241-4AD5619B795B}"/>
              </a:ext>
            </a:extLst>
          </p:cNvPr>
          <p:cNvSpPr txBox="1"/>
          <p:nvPr/>
        </p:nvSpPr>
        <p:spPr>
          <a:xfrm>
            <a:off x="1815180" y="6488668"/>
            <a:ext cx="856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[</a:t>
            </a:r>
            <a:r>
              <a:rPr lang="en-US" sz="1800" dirty="0" err="1">
                <a:latin typeface="Avenir Book" panose="02000503020000020003" pitchFamily="2" charset="0"/>
              </a:rPr>
              <a:t>Bengio</a:t>
            </a:r>
            <a:r>
              <a:rPr lang="en-US" sz="1800" dirty="0">
                <a:latin typeface="Avenir Book" panose="02000503020000020003" pitchFamily="2" charset="0"/>
              </a:rPr>
              <a:t> et al. ‘04, Peters et al. ‘18,  </a:t>
            </a:r>
            <a:r>
              <a:rPr lang="en-US" sz="1800" dirty="0" err="1">
                <a:latin typeface="Avenir Book" panose="02000503020000020003" pitchFamily="2" charset="0"/>
              </a:rPr>
              <a:t>Raffel</a:t>
            </a:r>
            <a:r>
              <a:rPr lang="en-US" sz="1800" dirty="0">
                <a:latin typeface="Avenir Book" panose="02000503020000020003" pitchFamily="2" charset="0"/>
              </a:rPr>
              <a:t> et al. ‘20, Brown et al. ’20, many others]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0688A2-2C10-3FD0-14D5-1BCCAF2B17EB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57056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1580827" y="3332775"/>
            <a:ext cx="2748567" cy="6577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Johns Hopkins University is in _______.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0573" y="3394253"/>
            <a:ext cx="1419922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Baltimore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9340CC-1B78-344B-C1CF-38476A4ACFB0}"/>
              </a:ext>
            </a:extLst>
          </p:cNvPr>
          <p:cNvSpPr txBox="1"/>
          <p:nvPr/>
        </p:nvSpPr>
        <p:spPr>
          <a:xfrm>
            <a:off x="1815180" y="6488668"/>
            <a:ext cx="856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[</a:t>
            </a:r>
            <a:r>
              <a:rPr lang="en-US" sz="1800" dirty="0" err="1">
                <a:latin typeface="Avenir Book" panose="02000503020000020003" pitchFamily="2" charset="0"/>
              </a:rPr>
              <a:t>Bengio</a:t>
            </a:r>
            <a:r>
              <a:rPr lang="en-US" sz="1800" dirty="0">
                <a:latin typeface="Avenir Book" panose="02000503020000020003" pitchFamily="2" charset="0"/>
              </a:rPr>
              <a:t> et al. ‘04, Peters et al. ‘18,  </a:t>
            </a:r>
            <a:r>
              <a:rPr lang="en-US" sz="1800" dirty="0" err="1">
                <a:latin typeface="Avenir Book" panose="02000503020000020003" pitchFamily="2" charset="0"/>
              </a:rPr>
              <a:t>Raffel</a:t>
            </a:r>
            <a:r>
              <a:rPr lang="en-US" sz="1800" dirty="0">
                <a:latin typeface="Avenir Book" panose="02000503020000020003" pitchFamily="2" charset="0"/>
              </a:rPr>
              <a:t> et al. ‘20, Brown et al. ’20, many others]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1A5D904-2C7A-3A4B-4B04-A122789C7F20}"/>
              </a:ext>
            </a:extLst>
          </p:cNvPr>
          <p:cNvSpPr/>
          <p:nvPr/>
        </p:nvSpPr>
        <p:spPr>
          <a:xfrm>
            <a:off x="5070376" y="4926981"/>
            <a:ext cx="2748567" cy="800286"/>
          </a:xfrm>
          <a:prstGeom prst="wedgeRoundRectCallout">
            <a:avLst>
              <a:gd name="adj1" fmla="val -17510"/>
              <a:gd name="adj2" fmla="val -76640"/>
              <a:gd name="adj3" fmla="val 16667"/>
            </a:avLst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Simple facts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0EA2F-0F3F-B47B-8F78-AADE22B21227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42740484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72" y="365125"/>
            <a:ext cx="12062322" cy="1325563"/>
          </a:xfrm>
        </p:spPr>
        <p:txBody>
          <a:bodyPr/>
          <a:lstStyle/>
          <a:p>
            <a:r>
              <a:rPr lang="en-US" sz="3900" dirty="0"/>
              <a:t>Language Modeling </a:t>
            </a:r>
            <a:r>
              <a:rPr lang="en-US" sz="3900" dirty="0">
                <a:cs typeface="Calibri"/>
              </a:rPr>
              <a:t>≠</a:t>
            </a:r>
            <a:r>
              <a:rPr lang="en-US" sz="3900" dirty="0"/>
              <a:t> Following User Intents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1379349" y="3069303"/>
            <a:ext cx="2950045" cy="11764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”space elevators” to a 6-year-old.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0572" y="2718418"/>
            <a:ext cx="4209617" cy="1977568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gravity to a 6-year-old.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black-holes to a 6-year-old.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big bang to a 6-year-old.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….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DF4E2-7EC4-B9C8-653F-7F9DFBD57693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02DDD5-95D4-03DE-EDA5-732B878D1D21}"/>
              </a:ext>
            </a:extLst>
          </p:cNvPr>
          <p:cNvSpPr/>
          <p:nvPr/>
        </p:nvSpPr>
        <p:spPr>
          <a:xfrm>
            <a:off x="641266" y="5471602"/>
            <a:ext cx="10953527" cy="743254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LMs</a:t>
            </a:r>
            <a:r>
              <a:rPr lang="en-US" sz="3800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800" spc="-15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are</a:t>
            </a:r>
            <a:r>
              <a:rPr lang="en-US" sz="38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800" spc="-5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not “aligned”</a:t>
            </a:r>
            <a:r>
              <a:rPr lang="en-US" sz="3800" spc="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800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with</a:t>
            </a:r>
            <a:r>
              <a:rPr lang="en-US" sz="38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800" spc="-5" dirty="0">
                <a:solidFill>
                  <a:srgbClr val="C00000"/>
                </a:solidFill>
                <a:latin typeface="Avenir Book" panose="02000503020000020003" pitchFamily="2" charset="0"/>
                <a:cs typeface="Calibri"/>
              </a:rPr>
              <a:t>user </a:t>
            </a:r>
            <a:r>
              <a:rPr lang="en-US" sz="3800" spc="-15" dirty="0">
                <a:solidFill>
                  <a:srgbClr val="C00000"/>
                </a:solidFill>
                <a:latin typeface="Avenir Book" panose="02000503020000020003" pitchFamily="2" charset="0"/>
                <a:cs typeface="Calibri"/>
              </a:rPr>
              <a:t>intents</a:t>
            </a:r>
            <a:r>
              <a:rPr lang="en-US" sz="3600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1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[</a:t>
            </a:r>
            <a:r>
              <a:rPr lang="en-US" sz="1600" u="heavy" spc="-11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Ouyang</a:t>
            </a:r>
            <a:r>
              <a:rPr lang="en-US" sz="1600" u="heavy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 et</a:t>
            </a:r>
            <a:r>
              <a:rPr lang="en-US" sz="1600" u="heavy" spc="-20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1600" u="heavy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al.,</a:t>
            </a:r>
            <a:r>
              <a:rPr lang="en-US" sz="1600" u="heavy" spc="-5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1600" u="heavy" spc="-11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2022</a:t>
            </a:r>
            <a:r>
              <a:rPr lang="en-US" sz="1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]</a:t>
            </a:r>
            <a:r>
              <a:rPr lang="en-US" sz="3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.</a:t>
            </a:r>
            <a:endParaRPr lang="en-US" sz="3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71D71-1BEA-3F98-773F-F0DDD13A77B2}"/>
              </a:ext>
            </a:extLst>
          </p:cNvPr>
          <p:cNvSpPr txBox="1"/>
          <p:nvPr/>
        </p:nvSpPr>
        <p:spPr>
          <a:xfrm>
            <a:off x="416277" y="6553311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Training language models to follow instructions with human feedback, Ouyang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29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871816-2C14-73BA-F0E6-877B16A1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37742"/>
            <a:ext cx="12192000" cy="2618000"/>
          </a:xfrm>
        </p:spPr>
        <p:txBody>
          <a:bodyPr>
            <a:noAutofit/>
          </a:bodyPr>
          <a:lstStyle/>
          <a:p>
            <a:r>
              <a:rPr lang="en-US" sz="6400" dirty="0"/>
              <a:t>How do we “align” LMs with our articulated intents?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47FD0-0027-4085-4242-362E00E06CE9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38208579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Behavior Cloning </a:t>
            </a:r>
            <a:r>
              <a:rPr lang="en-US" sz="2200" dirty="0"/>
              <a:t>(Supervised Learning)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0DAA81-E585-D89C-F9A7-2829E5AE2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6BF7D7-9EB4-4940-8881-F648B214EEDF}"/>
              </a:ext>
            </a:extLst>
          </p:cNvPr>
          <p:cNvGrpSpPr/>
          <p:nvPr/>
        </p:nvGrpSpPr>
        <p:grpSpPr>
          <a:xfrm>
            <a:off x="760712" y="1479591"/>
            <a:ext cx="9593451" cy="4873492"/>
            <a:chOff x="750225" y="1185878"/>
            <a:chExt cx="7268442" cy="3655903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0D4D64B3-1222-3AD1-5A52-A272AACE279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225" y="3746533"/>
              <a:ext cx="7268442" cy="1095248"/>
            </a:xfrm>
            <a:prstGeom prst="rect">
              <a:avLst/>
            </a:prstGeom>
          </p:spPr>
        </p:pic>
        <p:grpSp>
          <p:nvGrpSpPr>
            <p:cNvPr id="18" name="object 3">
              <a:extLst>
                <a:ext uri="{FF2B5EF4-FFF2-40B4-BE49-F238E27FC236}">
                  <a16:creationId xmlns:a16="http://schemas.microsoft.com/office/drawing/2014/main" id="{C666F1ED-752C-A5DD-000B-ABF178D8256F}"/>
                </a:ext>
              </a:extLst>
            </p:cNvPr>
            <p:cNvGrpSpPr/>
            <p:nvPr/>
          </p:nvGrpSpPr>
          <p:grpSpPr>
            <a:xfrm>
              <a:off x="821751" y="1185878"/>
              <a:ext cx="7046129" cy="2567238"/>
              <a:chOff x="1254263" y="1339596"/>
              <a:chExt cx="9394839" cy="3422985"/>
            </a:xfrm>
          </p:grpSpPr>
          <p:pic>
            <p:nvPicPr>
              <p:cNvPr id="19" name="object 4">
                <a:extLst>
                  <a:ext uri="{FF2B5EF4-FFF2-40B4-BE49-F238E27FC236}">
                    <a16:creationId xmlns:a16="http://schemas.microsoft.com/office/drawing/2014/main" id="{6A989908-E3F2-AB05-E4B3-7E38A08D06E6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41851" y="1462403"/>
                <a:ext cx="9207251" cy="3271140"/>
              </a:xfrm>
              <a:prstGeom prst="rect">
                <a:avLst/>
              </a:prstGeom>
            </p:spPr>
          </p:pic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7AEE1022-22E2-B13C-F788-BFCBE2A8B314}"/>
                  </a:ext>
                </a:extLst>
              </p:cNvPr>
              <p:cNvSpPr/>
              <p:nvPr/>
            </p:nvSpPr>
            <p:spPr>
              <a:xfrm>
                <a:off x="2077211" y="1339596"/>
                <a:ext cx="2493645" cy="378460"/>
              </a:xfrm>
              <a:custGeom>
                <a:avLst/>
                <a:gdLst/>
                <a:ahLst/>
                <a:cxnLst/>
                <a:rect l="l" t="t" r="r" b="b"/>
                <a:pathLst>
                  <a:path w="2493645" h="378460">
                    <a:moveTo>
                      <a:pt x="2493264" y="0"/>
                    </a:moveTo>
                    <a:lnTo>
                      <a:pt x="0" y="0"/>
                    </a:lnTo>
                    <a:lnTo>
                      <a:pt x="0" y="377951"/>
                    </a:lnTo>
                    <a:lnTo>
                      <a:pt x="2493264" y="377951"/>
                    </a:lnTo>
                    <a:lnTo>
                      <a:pt x="2493264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1" name="object 6">
                <a:extLst>
                  <a:ext uri="{FF2B5EF4-FFF2-40B4-BE49-F238E27FC236}">
                    <a16:creationId xmlns:a16="http://schemas.microsoft.com/office/drawing/2014/main" id="{8D17BD34-BBA8-9E24-57E5-62335B363456}"/>
                  </a:ext>
                </a:extLst>
              </p:cNvPr>
              <p:cNvSpPr/>
              <p:nvPr/>
            </p:nvSpPr>
            <p:spPr>
              <a:xfrm>
                <a:off x="2077211" y="1339596"/>
                <a:ext cx="2493645" cy="378460"/>
              </a:xfrm>
              <a:custGeom>
                <a:avLst/>
                <a:gdLst/>
                <a:ahLst/>
                <a:cxnLst/>
                <a:rect l="l" t="t" r="r" b="b"/>
                <a:pathLst>
                  <a:path w="2493645" h="378460">
                    <a:moveTo>
                      <a:pt x="0" y="377951"/>
                    </a:moveTo>
                    <a:lnTo>
                      <a:pt x="2493264" y="377951"/>
                    </a:lnTo>
                    <a:lnTo>
                      <a:pt x="2493264" y="0"/>
                    </a:lnTo>
                    <a:lnTo>
                      <a:pt x="0" y="0"/>
                    </a:lnTo>
                    <a:lnTo>
                      <a:pt x="0" y="377951"/>
                    </a:lnTo>
                    <a:close/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2" name="object 7">
                <a:extLst>
                  <a:ext uri="{FF2B5EF4-FFF2-40B4-BE49-F238E27FC236}">
                    <a16:creationId xmlns:a16="http://schemas.microsoft.com/office/drawing/2014/main" id="{C59FF68A-69AB-9C79-E522-B196533C7511}"/>
                  </a:ext>
                </a:extLst>
              </p:cNvPr>
              <p:cNvSpPr/>
              <p:nvPr/>
            </p:nvSpPr>
            <p:spPr>
              <a:xfrm>
                <a:off x="2008631" y="2699004"/>
                <a:ext cx="2712720" cy="227329"/>
              </a:xfrm>
              <a:custGeom>
                <a:avLst/>
                <a:gdLst/>
                <a:ahLst/>
                <a:cxnLst/>
                <a:rect l="l" t="t" r="r" b="b"/>
                <a:pathLst>
                  <a:path w="2712720" h="227330">
                    <a:moveTo>
                      <a:pt x="2712720" y="0"/>
                    </a:moveTo>
                    <a:lnTo>
                      <a:pt x="0" y="0"/>
                    </a:lnTo>
                    <a:lnTo>
                      <a:pt x="0" y="227075"/>
                    </a:lnTo>
                    <a:lnTo>
                      <a:pt x="2712720" y="227075"/>
                    </a:lnTo>
                    <a:lnTo>
                      <a:pt x="271272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3" name="object 8">
                <a:extLst>
                  <a:ext uri="{FF2B5EF4-FFF2-40B4-BE49-F238E27FC236}">
                    <a16:creationId xmlns:a16="http://schemas.microsoft.com/office/drawing/2014/main" id="{F17941BC-15A8-9E59-4409-659DA4057B0E}"/>
                  </a:ext>
                </a:extLst>
              </p:cNvPr>
              <p:cNvSpPr/>
              <p:nvPr/>
            </p:nvSpPr>
            <p:spPr>
              <a:xfrm>
                <a:off x="2008631" y="2699004"/>
                <a:ext cx="2712720" cy="227329"/>
              </a:xfrm>
              <a:custGeom>
                <a:avLst/>
                <a:gdLst/>
                <a:ahLst/>
                <a:cxnLst/>
                <a:rect l="l" t="t" r="r" b="b"/>
                <a:pathLst>
                  <a:path w="2712720" h="227330">
                    <a:moveTo>
                      <a:pt x="0" y="227075"/>
                    </a:moveTo>
                    <a:lnTo>
                      <a:pt x="2712720" y="227075"/>
                    </a:lnTo>
                    <a:lnTo>
                      <a:pt x="2712720" y="0"/>
                    </a:lnTo>
                    <a:lnTo>
                      <a:pt x="0" y="0"/>
                    </a:lnTo>
                    <a:lnTo>
                      <a:pt x="0" y="227075"/>
                    </a:lnTo>
                    <a:close/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4" name="object 9">
                <a:extLst>
                  <a:ext uri="{FF2B5EF4-FFF2-40B4-BE49-F238E27FC236}">
                    <a16:creationId xmlns:a16="http://schemas.microsoft.com/office/drawing/2014/main" id="{A4F0997C-A2F9-E60D-7E8F-C682CF2510D9}"/>
                  </a:ext>
                </a:extLst>
              </p:cNvPr>
              <p:cNvSpPr/>
              <p:nvPr/>
            </p:nvSpPr>
            <p:spPr>
              <a:xfrm>
                <a:off x="1254263" y="4457780"/>
                <a:ext cx="4114799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4114800" h="304800">
                    <a:moveTo>
                      <a:pt x="4114800" y="0"/>
                    </a:moveTo>
                    <a:lnTo>
                      <a:pt x="0" y="0"/>
                    </a:lnTo>
                    <a:lnTo>
                      <a:pt x="0" y="304800"/>
                    </a:lnTo>
                    <a:lnTo>
                      <a:pt x="4114800" y="304800"/>
                    </a:lnTo>
                    <a:lnTo>
                      <a:pt x="41148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</p:grpSp>
      </p:grp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39484" y="6585671"/>
            <a:ext cx="1182004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McCann et al., 2019, Weller et al. 2020. Mishra et al. 2021; Wang et al. 2022, 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Sanh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2022; Wei et al., 2022, Chung et al. 2022, many others 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D70A8BB-5D15-4EA4-87F2-E1A5ED94924C}"/>
              </a:ext>
            </a:extLst>
          </p:cNvPr>
          <p:cNvSpPr txBox="1">
            <a:spLocks/>
          </p:cNvSpPr>
          <p:nvPr/>
        </p:nvSpPr>
        <p:spPr bwMode="auto">
          <a:xfrm>
            <a:off x="232475" y="1428864"/>
            <a:ext cx="11955361" cy="506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2400" spc="-5" dirty="0">
                <a:cs typeface="Calibri"/>
              </a:rPr>
              <a:t> Collect</a:t>
            </a:r>
            <a:r>
              <a:rPr lang="en-US" sz="2400" spc="-11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examples</a:t>
            </a:r>
            <a:r>
              <a:rPr lang="en-US" sz="2400" spc="25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of</a:t>
            </a:r>
            <a:r>
              <a:rPr lang="en-US" sz="2400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(instruction,</a:t>
            </a:r>
            <a:r>
              <a:rPr lang="en-US" sz="2400" spc="11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output)</a:t>
            </a:r>
            <a:r>
              <a:rPr lang="en-US" sz="2400" spc="25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pairs</a:t>
            </a:r>
            <a:r>
              <a:rPr lang="en-US" sz="2400" dirty="0">
                <a:cs typeface="Calibri"/>
              </a:rPr>
              <a:t> across</a:t>
            </a:r>
            <a:r>
              <a:rPr lang="en-US" sz="2400" spc="-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many</a:t>
            </a:r>
            <a:r>
              <a:rPr lang="en-US" sz="2400" spc="5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tasks</a:t>
            </a:r>
            <a:r>
              <a:rPr lang="en-US" sz="2400" spc="1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and</a:t>
            </a:r>
            <a:r>
              <a:rPr lang="en-US" sz="2400" spc="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finetune</a:t>
            </a:r>
            <a:r>
              <a:rPr lang="en-US" sz="2400" spc="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an</a:t>
            </a:r>
            <a:r>
              <a:rPr lang="en-US" sz="2400" spc="11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LM</a:t>
            </a: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endParaRPr lang="en-US" sz="2400" spc="-5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spc="-5" dirty="0">
                <a:cs typeface="Calibri"/>
              </a:rPr>
              <a:t>2. Evaluate</a:t>
            </a:r>
            <a:r>
              <a:rPr lang="en-US" sz="2400" spc="-31" dirty="0">
                <a:cs typeface="Calibri"/>
              </a:rPr>
              <a:t> LM </a:t>
            </a:r>
            <a:r>
              <a:rPr lang="en-US" sz="2400" spc="-5" dirty="0">
                <a:cs typeface="Calibri"/>
              </a:rPr>
              <a:t>on</a:t>
            </a:r>
            <a:r>
              <a:rPr lang="en-US" sz="2400" spc="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unseen</a:t>
            </a:r>
            <a:r>
              <a:rPr lang="en-US" sz="2400" spc="-1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tasks</a:t>
            </a:r>
          </a:p>
          <a:p>
            <a:pPr>
              <a:buFont typeface="+mj-lt"/>
              <a:buAutoNum type="arabicPeriod"/>
            </a:pPr>
            <a:endParaRPr lang="en-US" sz="2400" spc="-5" dirty="0">
              <a:cs typeface="Calibri"/>
            </a:endParaRPr>
          </a:p>
          <a:p>
            <a:pPr>
              <a:buFont typeface="+mj-lt"/>
              <a:buAutoNum type="arabicPeriod"/>
            </a:pPr>
            <a:endParaRPr lang="en-US" sz="2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8082BB-239D-1F37-4AC3-80AD370610CD}"/>
              </a:ext>
            </a:extLst>
          </p:cNvPr>
          <p:cNvGrpSpPr/>
          <p:nvPr/>
        </p:nvGrpSpPr>
        <p:grpSpPr>
          <a:xfrm>
            <a:off x="5070375" y="3706233"/>
            <a:ext cx="1967125" cy="1262671"/>
            <a:chOff x="5070375" y="3814719"/>
            <a:chExt cx="1967125" cy="1262671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572E53D-7141-0415-E663-29AD25432A3D}"/>
                </a:ext>
              </a:extLst>
            </p:cNvPr>
            <p:cNvSpPr/>
            <p:nvPr/>
          </p:nvSpPr>
          <p:spPr>
            <a:xfrm>
              <a:off x="5300419" y="3814719"/>
              <a:ext cx="1483640" cy="126267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800" b="1" dirty="0">
                <a:latin typeface="Avenir Book" panose="02000503020000020003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FEDA8C6-E6BD-5202-B322-B33491466137}"/>
                </a:ext>
              </a:extLst>
            </p:cNvPr>
            <p:cNvSpPr txBox="1"/>
            <p:nvPr/>
          </p:nvSpPr>
          <p:spPr>
            <a:xfrm>
              <a:off x="5070375" y="3978328"/>
              <a:ext cx="19671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latin typeface="Avenir Book" panose="02000503020000020003" pitchFamily="2" charset="0"/>
                </a:rPr>
                <a:t>LM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964E3FE-A823-E95D-7EDE-80AEC29DAA67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73686170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Behavior Cloning </a:t>
            </a:r>
            <a:r>
              <a:rPr lang="en-US" sz="2200" dirty="0"/>
              <a:t>(Supervised Learning)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0DAA81-E585-D89C-F9A7-2829E5AE2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Incentivizes word-by-word rote learning =&gt; </a:t>
            </a:r>
            <a:r>
              <a:rPr lang="en-US" dirty="0">
                <a:solidFill>
                  <a:srgbClr val="C00000"/>
                </a:solidFill>
              </a:rPr>
              <a:t>limits creativity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=&gt; The resulting models’ </a:t>
            </a:r>
            <a:r>
              <a:rPr lang="en-US" dirty="0">
                <a:solidFill>
                  <a:srgbClr val="C00000"/>
                </a:solidFill>
              </a:rPr>
              <a:t>generality/creativity</a:t>
            </a:r>
            <a:r>
              <a:rPr lang="en-US" dirty="0"/>
              <a:t> is bounded by that of </a:t>
            </a:r>
            <a:r>
              <a:rPr lang="en-US" dirty="0">
                <a:solidFill>
                  <a:srgbClr val="C00000"/>
                </a:solidFill>
              </a:rPr>
              <a:t>their supervision data</a:t>
            </a:r>
            <a:r>
              <a:rPr lang="en-US" dirty="0"/>
              <a:t>.</a:t>
            </a:r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39484" y="6585671"/>
            <a:ext cx="1182004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McCann et al., 2019, Weller et al. 2020. Mishra et al. 2021; Wang et al. 2022, 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Sanh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2022; Wei et al., 2022, Chung et al. 2022, many others 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64E3FE-A823-E95D-7EDE-80AEC29DAA67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780E75D-7BA7-2BE1-D90D-11F422628144}"/>
              </a:ext>
            </a:extLst>
          </p:cNvPr>
          <p:cNvGrpSpPr/>
          <p:nvPr/>
        </p:nvGrpSpPr>
        <p:grpSpPr>
          <a:xfrm>
            <a:off x="827508" y="3332331"/>
            <a:ext cx="9300025" cy="2512674"/>
            <a:chOff x="6779400" y="2491115"/>
            <a:chExt cx="9300025" cy="2512674"/>
          </a:xfrm>
        </p:grpSpPr>
        <p:grpSp>
          <p:nvGrpSpPr>
            <p:cNvPr id="7" name="object 3">
              <a:extLst>
                <a:ext uri="{FF2B5EF4-FFF2-40B4-BE49-F238E27FC236}">
                  <a16:creationId xmlns:a16="http://schemas.microsoft.com/office/drawing/2014/main" id="{2EB4AA54-A0D1-77DF-9338-C416C8E97191}"/>
                </a:ext>
              </a:extLst>
            </p:cNvPr>
            <p:cNvGrpSpPr/>
            <p:nvPr/>
          </p:nvGrpSpPr>
          <p:grpSpPr>
            <a:xfrm>
              <a:off x="6779400" y="2745004"/>
              <a:ext cx="9300025" cy="2063134"/>
              <a:chOff x="1254263" y="2699004"/>
              <a:chExt cx="9394839" cy="2063577"/>
            </a:xfrm>
          </p:grpSpPr>
          <p:pic>
            <p:nvPicPr>
              <p:cNvPr id="8" name="object 4">
                <a:extLst>
                  <a:ext uri="{FF2B5EF4-FFF2-40B4-BE49-F238E27FC236}">
                    <a16:creationId xmlns:a16="http://schemas.microsoft.com/office/drawing/2014/main" id="{3DE364FF-FA1D-A09D-5DE1-4B10CB3EE1A6}"/>
                  </a:ext>
                </a:extLst>
              </p:cNvPr>
              <p:cNvPicPr/>
              <p:nvPr/>
            </p:nvPicPr>
            <p:blipFill rotWithShape="1">
              <a:blip r:embed="rId4" cstate="print"/>
              <a:srcRect t="45441"/>
              <a:stretch/>
            </p:blipFill>
            <p:spPr>
              <a:xfrm>
                <a:off x="1441851" y="2948849"/>
                <a:ext cx="9207251" cy="1784694"/>
              </a:xfrm>
              <a:prstGeom prst="rect">
                <a:avLst/>
              </a:prstGeom>
            </p:spPr>
          </p:pic>
          <p:sp>
            <p:nvSpPr>
              <p:cNvPr id="11" name="object 7">
                <a:extLst>
                  <a:ext uri="{FF2B5EF4-FFF2-40B4-BE49-F238E27FC236}">
                    <a16:creationId xmlns:a16="http://schemas.microsoft.com/office/drawing/2014/main" id="{76F3F599-998F-2D3F-C27C-F38DCB0AF9C8}"/>
                  </a:ext>
                </a:extLst>
              </p:cNvPr>
              <p:cNvSpPr/>
              <p:nvPr/>
            </p:nvSpPr>
            <p:spPr>
              <a:xfrm>
                <a:off x="2008631" y="2699004"/>
                <a:ext cx="2712720" cy="227329"/>
              </a:xfrm>
              <a:custGeom>
                <a:avLst/>
                <a:gdLst/>
                <a:ahLst/>
                <a:cxnLst/>
                <a:rect l="l" t="t" r="r" b="b"/>
                <a:pathLst>
                  <a:path w="2712720" h="227330">
                    <a:moveTo>
                      <a:pt x="2712720" y="0"/>
                    </a:moveTo>
                    <a:lnTo>
                      <a:pt x="0" y="0"/>
                    </a:lnTo>
                    <a:lnTo>
                      <a:pt x="0" y="227075"/>
                    </a:lnTo>
                    <a:lnTo>
                      <a:pt x="2712720" y="227075"/>
                    </a:lnTo>
                    <a:lnTo>
                      <a:pt x="271272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12" name="object 8">
                <a:extLst>
                  <a:ext uri="{FF2B5EF4-FFF2-40B4-BE49-F238E27FC236}">
                    <a16:creationId xmlns:a16="http://schemas.microsoft.com/office/drawing/2014/main" id="{4408CBCF-0A8F-AC2E-6113-A02078B46526}"/>
                  </a:ext>
                </a:extLst>
              </p:cNvPr>
              <p:cNvSpPr/>
              <p:nvPr/>
            </p:nvSpPr>
            <p:spPr>
              <a:xfrm>
                <a:off x="2008631" y="2699004"/>
                <a:ext cx="2712720" cy="227329"/>
              </a:xfrm>
              <a:custGeom>
                <a:avLst/>
                <a:gdLst/>
                <a:ahLst/>
                <a:cxnLst/>
                <a:rect l="l" t="t" r="r" b="b"/>
                <a:pathLst>
                  <a:path w="2712720" h="227330">
                    <a:moveTo>
                      <a:pt x="0" y="227075"/>
                    </a:moveTo>
                    <a:lnTo>
                      <a:pt x="2712720" y="227075"/>
                    </a:lnTo>
                    <a:lnTo>
                      <a:pt x="2712720" y="0"/>
                    </a:lnTo>
                    <a:lnTo>
                      <a:pt x="0" y="0"/>
                    </a:lnTo>
                    <a:lnTo>
                      <a:pt x="0" y="227075"/>
                    </a:lnTo>
                    <a:close/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13" name="object 9">
                <a:extLst>
                  <a:ext uri="{FF2B5EF4-FFF2-40B4-BE49-F238E27FC236}">
                    <a16:creationId xmlns:a16="http://schemas.microsoft.com/office/drawing/2014/main" id="{1D8B52C3-1D28-FCD0-8F6C-387C270AF23F}"/>
                  </a:ext>
                </a:extLst>
              </p:cNvPr>
              <p:cNvSpPr/>
              <p:nvPr/>
            </p:nvSpPr>
            <p:spPr>
              <a:xfrm>
                <a:off x="1254263" y="4457780"/>
                <a:ext cx="4114799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4114800" h="304800">
                    <a:moveTo>
                      <a:pt x="4114800" y="0"/>
                    </a:moveTo>
                    <a:lnTo>
                      <a:pt x="0" y="0"/>
                    </a:lnTo>
                    <a:lnTo>
                      <a:pt x="0" y="304800"/>
                    </a:lnTo>
                    <a:lnTo>
                      <a:pt x="4114800" y="304800"/>
                    </a:lnTo>
                    <a:lnTo>
                      <a:pt x="41148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5B13E27-383C-A4BB-3B22-7513547EB80C}"/>
                </a:ext>
              </a:extLst>
            </p:cNvPr>
            <p:cNvSpPr/>
            <p:nvPr/>
          </p:nvSpPr>
          <p:spPr>
            <a:xfrm>
              <a:off x="10977560" y="4276453"/>
              <a:ext cx="2079437" cy="727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F7B9458A-451F-1C35-1A11-C8DB0ED7D82D}"/>
                </a:ext>
              </a:extLst>
            </p:cNvPr>
            <p:cNvSpPr/>
            <p:nvPr/>
          </p:nvSpPr>
          <p:spPr>
            <a:xfrm rot="10800000">
              <a:off x="10286614" y="2491115"/>
              <a:ext cx="3364992" cy="1689367"/>
            </a:xfrm>
            <a:prstGeom prst="trapezoid">
              <a:avLst>
                <a:gd name="adj" fmla="val 48634"/>
              </a:avLst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4A9C44-594E-CE63-DC85-B0FB38D6C908}"/>
                </a:ext>
              </a:extLst>
            </p:cNvPr>
            <p:cNvGrpSpPr/>
            <p:nvPr/>
          </p:nvGrpSpPr>
          <p:grpSpPr>
            <a:xfrm>
              <a:off x="10994657" y="3612530"/>
              <a:ext cx="1967125" cy="1262671"/>
              <a:chOff x="5070375" y="3814719"/>
              <a:chExt cx="1967125" cy="1262671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9E0E3918-05EF-DA13-9B1A-53051BA18AB5}"/>
                  </a:ext>
                </a:extLst>
              </p:cNvPr>
              <p:cNvSpPr/>
              <p:nvPr/>
            </p:nvSpPr>
            <p:spPr>
              <a:xfrm>
                <a:off x="5300419" y="3814719"/>
                <a:ext cx="1483640" cy="126267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4800" b="1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DAB2F6-8351-F8F2-B8F3-7FE5C6807F1D}"/>
                  </a:ext>
                </a:extLst>
              </p:cNvPr>
              <p:cNvSpPr txBox="1"/>
              <p:nvPr/>
            </p:nvSpPr>
            <p:spPr>
              <a:xfrm>
                <a:off x="5070375" y="3978328"/>
                <a:ext cx="19671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0" b="1" dirty="0">
                    <a:latin typeface="Avenir Book" panose="02000503020000020003" pitchFamily="2" charset="0"/>
                  </a:rPr>
                  <a:t>LM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8780446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32E00D3-2A95-A84C-CD3D-F3AAC7A05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596"/>
            <a:ext cx="10515600" cy="4662488"/>
          </a:xfrm>
        </p:spPr>
        <p:txBody>
          <a:bodyPr/>
          <a:lstStyle/>
          <a:p>
            <a:r>
              <a:rPr lang="en-US" dirty="0"/>
              <a:t>1. Reward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2. Policy Gradient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RL w/ Ranking Feedback </a:t>
            </a:r>
            <a:r>
              <a:rPr lang="en-US" sz="2400" dirty="0"/>
              <a:t>(RLHF)</a:t>
            </a:r>
            <a:endParaRPr lang="en-US" dirty="0"/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250795" y="6588275"/>
            <a:ext cx="931878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Christiano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2017;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Stiennon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2020; Ouyang et al., 2022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EC1851-B348-B4B8-DD08-EF3ED4CAC49C}"/>
              </a:ext>
            </a:extLst>
          </p:cNvPr>
          <p:cNvSpPr/>
          <p:nvPr/>
        </p:nvSpPr>
        <p:spPr>
          <a:xfrm>
            <a:off x="4755271" y="2921769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944EB8-04B1-52A3-0435-EFE415A425BD}"/>
              </a:ext>
            </a:extLst>
          </p:cNvPr>
          <p:cNvSpPr/>
          <p:nvPr/>
        </p:nvSpPr>
        <p:spPr>
          <a:xfrm>
            <a:off x="754228" y="2947528"/>
            <a:ext cx="2950045" cy="795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”space elevators” to a 6-year-old.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36C42D-AFA8-A813-BEDB-86C50576122C}"/>
              </a:ext>
            </a:extLst>
          </p:cNvPr>
          <p:cNvCxnSpPr>
            <a:cxnSpLocks/>
          </p:cNvCxnSpPr>
          <p:nvPr/>
        </p:nvCxnSpPr>
        <p:spPr>
          <a:xfrm>
            <a:off x="3946877" y="3362328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3B9DCA-7D49-AFA2-0572-8AA17654AFA9}"/>
              </a:ext>
            </a:extLst>
          </p:cNvPr>
          <p:cNvSpPr/>
          <p:nvPr/>
        </p:nvSpPr>
        <p:spPr>
          <a:xfrm>
            <a:off x="6704931" y="2652172"/>
            <a:ext cx="3128219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It is like any typical elevator, but it goes to space. …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74E9B7-BA59-C1BA-B249-D1B4683AA565}"/>
              </a:ext>
            </a:extLst>
          </p:cNvPr>
          <p:cNvCxnSpPr>
            <a:cxnSpLocks/>
          </p:cNvCxnSpPr>
          <p:nvPr/>
        </p:nvCxnSpPr>
        <p:spPr>
          <a:xfrm flipV="1">
            <a:off x="6141254" y="2987620"/>
            <a:ext cx="415122" cy="32988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145144-966B-B185-58FD-AC01BD2A25A5}"/>
              </a:ext>
            </a:extLst>
          </p:cNvPr>
          <p:cNvSpPr/>
          <p:nvPr/>
        </p:nvSpPr>
        <p:spPr>
          <a:xfrm>
            <a:off x="6717810" y="3447839"/>
            <a:ext cx="3128219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gravity to a 6-year-old.  …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94E5E1-2E93-75C7-E271-0E00C6FE139B}"/>
              </a:ext>
            </a:extLst>
          </p:cNvPr>
          <p:cNvCxnSpPr>
            <a:cxnSpLocks/>
          </p:cNvCxnSpPr>
          <p:nvPr/>
        </p:nvCxnSpPr>
        <p:spPr>
          <a:xfrm>
            <a:off x="6134518" y="3452851"/>
            <a:ext cx="484914" cy="2707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921BC2F-A698-1153-2485-613DDCDFB991}"/>
              </a:ext>
            </a:extLst>
          </p:cNvPr>
          <p:cNvSpPr txBox="1"/>
          <p:nvPr/>
        </p:nvSpPr>
        <p:spPr>
          <a:xfrm>
            <a:off x="10769652" y="2962658"/>
            <a:ext cx="796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atin typeface="Avenir Book" panose="02000503020000020003" pitchFamily="2" charset="0"/>
              </a:rPr>
              <a:t>👩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3C2946B-EA5E-F38C-C715-F8B1FCDE31A1}"/>
              </a:ext>
            </a:extLst>
          </p:cNvPr>
          <p:cNvSpPr/>
          <p:nvPr/>
        </p:nvSpPr>
        <p:spPr>
          <a:xfrm>
            <a:off x="5883292" y="1512609"/>
            <a:ext cx="937970" cy="809443"/>
          </a:xfrm>
          <a:prstGeom prst="roundRect">
            <a:avLst/>
          </a:prstGeom>
          <a:solidFill>
            <a:srgbClr val="FFD9D5"/>
          </a:solidFill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venir Book" panose="02000503020000020003" pitchFamily="2" charset="0"/>
              </a:rPr>
              <a:t>R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453FB54C-9CC9-E99C-EFA0-94BBA8627CF8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3547613" y="573212"/>
            <a:ext cx="1055955" cy="3692678"/>
          </a:xfrm>
          <a:prstGeom prst="curvedConnector2">
            <a:avLst/>
          </a:prstGeom>
          <a:ln w="66675">
            <a:solidFill>
              <a:srgbClr val="AFB8C3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CD9BDEFF-237C-BD6B-0560-EF73FE6B6633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6859899" y="1891573"/>
            <a:ext cx="3354645" cy="799236"/>
          </a:xfrm>
          <a:prstGeom prst="curvedConnector2">
            <a:avLst/>
          </a:prstGeom>
          <a:ln w="66675">
            <a:solidFill>
              <a:srgbClr val="AFB8C3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D62E65D-0DA9-2EBC-D139-82E166A834D2}"/>
              </a:ext>
            </a:extLst>
          </p:cNvPr>
          <p:cNvSpPr/>
          <p:nvPr/>
        </p:nvSpPr>
        <p:spPr>
          <a:xfrm>
            <a:off x="9972087" y="2690809"/>
            <a:ext cx="484914" cy="1364173"/>
          </a:xfrm>
          <a:prstGeom prst="roundRect">
            <a:avLst>
              <a:gd name="adj" fmla="val 997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👍</a:t>
            </a:r>
          </a:p>
          <a:p>
            <a:endParaRPr lang="en-US" sz="2800" dirty="0">
              <a:solidFill>
                <a:schemeClr val="tx1"/>
              </a:solidFill>
              <a:latin typeface="Avenir Book" panose="02000503020000020003" pitchFamily="2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👎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779EF-FA29-CEE7-5BF5-1F5C2F4ED17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50A049-AAF9-E7EE-F792-B3741E4AB24B}"/>
              </a:ext>
            </a:extLst>
          </p:cNvPr>
          <p:cNvSpPr/>
          <p:nvPr/>
        </p:nvSpPr>
        <p:spPr>
          <a:xfrm>
            <a:off x="4768150" y="5353133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A92631F-5176-AFFA-9366-62CFED6143EF}"/>
              </a:ext>
            </a:extLst>
          </p:cNvPr>
          <p:cNvSpPr/>
          <p:nvPr/>
        </p:nvSpPr>
        <p:spPr>
          <a:xfrm>
            <a:off x="767107" y="5378892"/>
            <a:ext cx="2950045" cy="795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”space elevators” to a 6-year-old.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C89422-9CA4-9121-9BCE-8A11D9A2A701}"/>
              </a:ext>
            </a:extLst>
          </p:cNvPr>
          <p:cNvCxnSpPr>
            <a:cxnSpLocks/>
          </p:cNvCxnSpPr>
          <p:nvPr/>
        </p:nvCxnSpPr>
        <p:spPr>
          <a:xfrm>
            <a:off x="3959756" y="5793692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EBA17BA-F07D-7B61-8B7B-0F4AE5EA5C63}"/>
              </a:ext>
            </a:extLst>
          </p:cNvPr>
          <p:cNvCxnSpPr>
            <a:cxnSpLocks/>
          </p:cNvCxnSpPr>
          <p:nvPr/>
        </p:nvCxnSpPr>
        <p:spPr>
          <a:xfrm>
            <a:off x="6147397" y="5792488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5D78AE5-F999-42EE-4C1B-4F613389A424}"/>
              </a:ext>
            </a:extLst>
          </p:cNvPr>
          <p:cNvSpPr/>
          <p:nvPr/>
        </p:nvSpPr>
        <p:spPr>
          <a:xfrm>
            <a:off x="9531910" y="5350666"/>
            <a:ext cx="937970" cy="809443"/>
          </a:xfrm>
          <a:prstGeom prst="roundRect">
            <a:avLst/>
          </a:prstGeom>
          <a:solidFill>
            <a:srgbClr val="FFD9D5"/>
          </a:solidFill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venir Book" panose="02000503020000020003" pitchFamily="2" charset="0"/>
              </a:rPr>
              <a:t>R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BC9B8FD-F3A5-0AED-F98B-028AE3A27E0B}"/>
              </a:ext>
            </a:extLst>
          </p:cNvPr>
          <p:cNvSpPr/>
          <p:nvPr/>
        </p:nvSpPr>
        <p:spPr>
          <a:xfrm>
            <a:off x="6756866" y="5446395"/>
            <a:ext cx="1908355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It is basically ….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BB2591C-98F8-AA69-201A-9CD8A99E72D8}"/>
              </a:ext>
            </a:extLst>
          </p:cNvPr>
          <p:cNvCxnSpPr>
            <a:cxnSpLocks/>
          </p:cNvCxnSpPr>
          <p:nvPr/>
        </p:nvCxnSpPr>
        <p:spPr>
          <a:xfrm>
            <a:off x="8811179" y="5779609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23DAB26A-7E23-1F27-CD6E-F8DCB1B54AC3}"/>
              </a:ext>
            </a:extLst>
          </p:cNvPr>
          <p:cNvCxnSpPr>
            <a:cxnSpLocks/>
            <a:stCxn id="39" idx="0"/>
            <a:endCxn id="29" idx="0"/>
          </p:cNvCxnSpPr>
          <p:nvPr/>
        </p:nvCxnSpPr>
        <p:spPr>
          <a:xfrm rot="16200000" flipH="1" flipV="1">
            <a:off x="7648243" y="3000481"/>
            <a:ext cx="2467" cy="4702836"/>
          </a:xfrm>
          <a:prstGeom prst="curvedConnector3">
            <a:avLst>
              <a:gd name="adj1" fmla="val -21273450"/>
            </a:avLst>
          </a:prstGeom>
          <a:ln w="66675">
            <a:solidFill>
              <a:srgbClr val="AFB8C3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553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5" grpId="0" animBg="1"/>
      <p:bldP spid="30" grpId="0"/>
      <p:bldP spid="32" grpId="0" animBg="1"/>
      <p:bldP spid="41" grpId="0"/>
      <p:bldP spid="29" grpId="0" animBg="1"/>
      <p:bldP spid="34" grpId="0" animBg="1"/>
      <p:bldP spid="39" grpId="0" animBg="1"/>
      <p:bldP spid="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All-together: ChatGPT Recipe </a:t>
            </a:r>
            <a:r>
              <a:rPr lang="en-US" sz="6000" dirty="0"/>
              <a:t>👨‍🍳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779EF-FA29-CEE7-5BF5-1F5C2F4ED17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98A2820-C625-5165-F74A-61AC0BDF6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408159"/>
              </p:ext>
            </p:extLst>
          </p:nvPr>
        </p:nvGraphicFramePr>
        <p:xfrm>
          <a:off x="437881" y="1988586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344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BFD23-1FCE-40E7-88F6-C3544A851D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E78F57-EDED-CD15-3A80-BE4C4EBB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Please don’t hesitate to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pause me and ask questions. </a:t>
            </a:r>
          </a:p>
        </p:txBody>
      </p:sp>
    </p:spTree>
    <p:extLst>
      <p:ext uri="{BB962C8B-B14F-4D97-AF65-F5344CB8AC3E}">
        <p14:creationId xmlns:p14="http://schemas.microsoft.com/office/powerpoint/2010/main" val="3043701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4406-45A5-C842-36B4-13749E6F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60B8CA-A1A0-7FCC-FB58-F165C5DF7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3811979"/>
            <a:ext cx="12192000" cy="2364984"/>
          </a:xfrm>
        </p:spPr>
        <p:txBody>
          <a:bodyPr/>
          <a:lstStyle/>
          <a:p>
            <a:r>
              <a:rPr lang="en-US" dirty="0"/>
              <a:t>There is </a:t>
            </a:r>
            <a:r>
              <a:rPr lang="en-US" dirty="0">
                <a:solidFill>
                  <a:srgbClr val="C00000"/>
                </a:solidFill>
              </a:rPr>
              <a:t>misalignment</a:t>
            </a:r>
            <a:r>
              <a:rPr lang="en-US" dirty="0"/>
              <a:t> between human expectation vs. pre-trained models </a:t>
            </a:r>
          </a:p>
          <a:p>
            <a:pPr lvl="1"/>
            <a:r>
              <a:rPr lang="en-US" dirty="0"/>
              <a:t>This forces LLMs generate outputs that are </a:t>
            </a:r>
            <a:r>
              <a:rPr lang="en-US" dirty="0">
                <a:solidFill>
                  <a:srgbClr val="C00000"/>
                </a:solidFill>
              </a:rPr>
              <a:t>not frequently observed </a:t>
            </a:r>
            <a:r>
              <a:rPr lang="en-US" dirty="0"/>
              <a:t>in pre-training — teaching them to be </a:t>
            </a:r>
            <a:r>
              <a:rPr lang="en-US" dirty="0">
                <a:solidFill>
                  <a:srgbClr val="C00000"/>
                </a:solidFill>
              </a:rPr>
              <a:t>hypocritic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Human feedback for aligning LLMs is </a:t>
            </a:r>
            <a:r>
              <a:rPr lang="en-US" dirty="0">
                <a:solidFill>
                  <a:srgbClr val="C00000"/>
                </a:solidFill>
              </a:rPr>
              <a:t>costly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Obtaining </a:t>
            </a:r>
            <a:r>
              <a:rPr lang="en-US" dirty="0">
                <a:solidFill>
                  <a:srgbClr val="00B050"/>
                </a:solidFill>
              </a:rPr>
              <a:t>diverse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quality</a:t>
            </a:r>
            <a:r>
              <a:rPr lang="en-US" dirty="0"/>
              <a:t> is quite </a:t>
            </a:r>
            <a:r>
              <a:rPr lang="en-US" dirty="0">
                <a:solidFill>
                  <a:srgbClr val="C00000"/>
                </a:solidFill>
              </a:rPr>
              <a:t>difficult</a:t>
            </a:r>
            <a:r>
              <a:rPr lang="en-US" dirty="0"/>
              <a:t> – not easy to crowdsource.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4DE5CD-094F-8B9D-2699-05C4BE399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7366071"/>
              </p:ext>
            </p:extLst>
          </p:nvPr>
        </p:nvGraphicFramePr>
        <p:xfrm>
          <a:off x="437881" y="-59160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BE8F6F30-E471-B0A3-8766-E313767189D4}"/>
              </a:ext>
            </a:extLst>
          </p:cNvPr>
          <p:cNvSpPr/>
          <p:nvPr/>
        </p:nvSpPr>
        <p:spPr>
          <a:xfrm rot="16200000">
            <a:off x="7788244" y="-508874"/>
            <a:ext cx="449514" cy="7238667"/>
          </a:xfrm>
          <a:prstGeom prst="leftBrace">
            <a:avLst>
              <a:gd name="adj1" fmla="val 95771"/>
              <a:gd name="adj2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3059E240-ED97-D9A7-51F2-CC8E053A2A6C}"/>
              </a:ext>
            </a:extLst>
          </p:cNvPr>
          <p:cNvSpPr/>
          <p:nvPr/>
        </p:nvSpPr>
        <p:spPr>
          <a:xfrm>
            <a:off x="1598334" y="1308860"/>
            <a:ext cx="7238668" cy="2364984"/>
          </a:xfrm>
          <a:prstGeom prst="arc">
            <a:avLst>
              <a:gd name="adj1" fmla="val 995880"/>
              <a:gd name="adj2" fmla="val 10411349"/>
            </a:avLst>
          </a:prstGeom>
          <a:ln w="57150">
            <a:solidFill>
              <a:srgbClr val="C00000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49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>
            <a:spLocks noGrp="1"/>
          </p:cNvSpPr>
          <p:nvPr>
            <p:ph type="title"/>
          </p:nvPr>
        </p:nvSpPr>
        <p:spPr>
          <a:xfrm>
            <a:off x="585788" y="365125"/>
            <a:ext cx="11315700" cy="1325563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" dirty="0"/>
              <a:t>Can LMs Help with Generating Instruction Data? 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C3EF2A-F08F-8AA7-9AEE-E8E9BCA7F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Idea: </a:t>
            </a:r>
            <a:r>
              <a:rPr lang="en-US" dirty="0"/>
              <a:t>we can </a:t>
            </a:r>
            <a:r>
              <a:rPr lang="en-US" dirty="0">
                <a:solidFill>
                  <a:srgbClr val="00B050"/>
                </a:solidFill>
              </a:rPr>
              <a:t>bootstrap “instruction”</a:t>
            </a:r>
            <a:r>
              <a:rPr lang="en-US" dirty="0"/>
              <a:t> from off-the-shelf LMs. </a:t>
            </a:r>
          </a:p>
          <a:p>
            <a:endParaRPr lang="en-US" dirty="0"/>
          </a:p>
        </p:txBody>
      </p:sp>
      <p:sp>
        <p:nvSpPr>
          <p:cNvPr id="309" name="Google Shape;309;p47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21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310" name="Google Shape;310;p47"/>
          <p:cNvSpPr/>
          <p:nvPr/>
        </p:nvSpPr>
        <p:spPr>
          <a:xfrm>
            <a:off x="1124900" y="2133235"/>
            <a:ext cx="4470000" cy="444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Avenir Book" panose="02000503020000020003" pitchFamily="2" charset="0"/>
              </a:rPr>
              <a:t>Pretraining</a:t>
            </a:r>
            <a:endParaRPr dirty="0">
              <a:latin typeface="Avenir Book" panose="02000503020000020003" pitchFamily="2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Avenir Book" panose="02000503020000020003" pitchFamily="2" charset="0"/>
              </a:rPr>
              <a:t>(GPT3*: </a:t>
            </a:r>
            <a:r>
              <a:rPr lang="en" sz="1733" dirty="0">
                <a:solidFill>
                  <a:srgbClr val="150727"/>
                </a:solidFill>
                <a:latin typeface="Avenir Book" panose="02000503020000020003" pitchFamily="2" charset="0"/>
              </a:rPr>
              <a:t>499 Billion tokens)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311" name="Google Shape;311;p47"/>
          <p:cNvSpPr txBox="1"/>
          <p:nvPr/>
        </p:nvSpPr>
        <p:spPr>
          <a:xfrm>
            <a:off x="7361267" y="3875802"/>
            <a:ext cx="22796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Avenir Book" panose="02000503020000020003" pitchFamily="2" charset="0"/>
              </a:rPr>
              <a:t>LLMs should know a lot of tasks!</a:t>
            </a:r>
            <a:endParaRPr dirty="0">
              <a:latin typeface="Avenir Book" panose="02000503020000020003" pitchFamily="2" charset="0"/>
            </a:endParaRPr>
          </a:p>
        </p:txBody>
      </p:sp>
      <p:cxnSp>
        <p:nvCxnSpPr>
          <p:cNvPr id="312" name="Google Shape;312;p47"/>
          <p:cNvCxnSpPr>
            <a:stCxn id="310" idx="6"/>
          </p:cNvCxnSpPr>
          <p:nvPr/>
        </p:nvCxnSpPr>
        <p:spPr>
          <a:xfrm rot="10800000" flipH="1">
            <a:off x="5594900" y="4339435"/>
            <a:ext cx="1608400" cy="14000"/>
          </a:xfrm>
          <a:prstGeom prst="straightConnector1">
            <a:avLst/>
          </a:prstGeom>
          <a:noFill/>
          <a:ln w="41275" cap="flat" cmpd="sng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ctrTitle"/>
          </p:nvPr>
        </p:nvSpPr>
        <p:spPr>
          <a:xfrm>
            <a:off x="415611" y="6879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</a:pPr>
            <a:r>
              <a:rPr lang="en" sz="2000" dirty="0">
                <a:solidFill>
                  <a:schemeClr val="tx2"/>
                </a:solidFill>
              </a:rPr>
              <a:t>Self-Instruct: </a:t>
            </a:r>
            <a:br>
              <a:rPr lang="en" sz="2000" dirty="0">
                <a:solidFill>
                  <a:schemeClr val="tx2"/>
                </a:solidFill>
              </a:rPr>
            </a:br>
            <a:r>
              <a:rPr lang="en" sz="4800" dirty="0">
                <a:solidFill>
                  <a:schemeClr val="tx2"/>
                </a:solidFill>
              </a:rPr>
              <a:t>Aligning Language Models w/ </a:t>
            </a:r>
            <a:br>
              <a:rPr lang="en" sz="4800" dirty="0">
                <a:solidFill>
                  <a:schemeClr val="tx2"/>
                </a:solidFill>
              </a:rPr>
            </a:br>
            <a:r>
              <a:rPr lang="en" sz="4800" dirty="0">
                <a:solidFill>
                  <a:schemeClr val="tx2"/>
                </a:solidFill>
              </a:rPr>
              <a:t>Self-Generated Instructions</a:t>
            </a:r>
            <a:endParaRPr sz="48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4800" dirty="0">
              <a:solidFill>
                <a:schemeClr val="tx2"/>
              </a:solidFill>
            </a:endParaRPr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476367" y="28662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b="1" dirty="0" err="1"/>
              <a:t>Yizhong</a:t>
            </a:r>
            <a:r>
              <a:rPr lang="en" b="1" dirty="0"/>
              <a:t> Wang, Yeganeh </a:t>
            </a:r>
            <a:r>
              <a:rPr lang="en" b="1" dirty="0" err="1"/>
              <a:t>Kordi</a:t>
            </a:r>
            <a:r>
              <a:rPr lang="en" b="1" dirty="0"/>
              <a:t>, Swaroop Mishra, Alisa Liu,</a:t>
            </a:r>
            <a:endParaRPr b="1" dirty="0"/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b="1" dirty="0"/>
              <a:t>Noah A. Smith, Daniel Khashabi, </a:t>
            </a:r>
            <a:r>
              <a:rPr lang="en" b="1" dirty="0" err="1"/>
              <a:t>Hannaneh</a:t>
            </a:r>
            <a:r>
              <a:rPr lang="en" b="1" dirty="0"/>
              <a:t> Hajishirzi</a:t>
            </a:r>
            <a:endParaRPr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B22CE-908C-EADB-E7FF-12A7D624ABDB}"/>
              </a:ext>
            </a:extLst>
          </p:cNvPr>
          <p:cNvSpPr txBox="1"/>
          <p:nvPr/>
        </p:nvSpPr>
        <p:spPr>
          <a:xfrm>
            <a:off x="2969620" y="617003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https://arxiv.org/abs/2212.10560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4" name="Picture 10" descr="Daniel Khashabi">
            <a:extLst>
              <a:ext uri="{FF2B5EF4-FFF2-40B4-BE49-F238E27FC236}">
                <a16:creationId xmlns:a16="http://schemas.microsoft.com/office/drawing/2014/main" id="{7E10FB59-8AB8-859D-AC8E-5134D21B5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5884" r="14075" b="22078"/>
          <a:stretch/>
        </p:blipFill>
        <p:spPr bwMode="auto">
          <a:xfrm>
            <a:off x="9578152" y="5018649"/>
            <a:ext cx="943980" cy="97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206;p37">
            <a:extLst>
              <a:ext uri="{FF2B5EF4-FFF2-40B4-BE49-F238E27FC236}">
                <a16:creationId xmlns:a16="http://schemas.microsoft.com/office/drawing/2014/main" id="{7C4629B8-637F-50A8-CF06-DA1827CBA52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8943" t="17509" r="2449" b="21026"/>
          <a:stretch/>
        </p:blipFill>
        <p:spPr>
          <a:xfrm>
            <a:off x="10652991" y="5018649"/>
            <a:ext cx="943980" cy="97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6;p37">
            <a:extLst>
              <a:ext uri="{FF2B5EF4-FFF2-40B4-BE49-F238E27FC236}">
                <a16:creationId xmlns:a16="http://schemas.microsoft.com/office/drawing/2014/main" id="{8C97A403-73A9-282F-4939-87A90F875D1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60677" t="10319" r="30079" b="23670"/>
          <a:stretch/>
        </p:blipFill>
        <p:spPr>
          <a:xfrm>
            <a:off x="8425823" y="5018649"/>
            <a:ext cx="943980" cy="97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Allen School's Alisa Liu pushes the boundaries of natural language  processing with human and machine collaboration | Allen School News">
            <a:extLst>
              <a:ext uri="{FF2B5EF4-FFF2-40B4-BE49-F238E27FC236}">
                <a16:creationId xmlns:a16="http://schemas.microsoft.com/office/drawing/2014/main" id="{5001A899-CCF5-4074-AA4E-9CD025BC4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2" t="25916" r="28989" b="32774"/>
          <a:stretch/>
        </p:blipFill>
        <p:spPr bwMode="auto">
          <a:xfrm>
            <a:off x="6610792" y="4601355"/>
            <a:ext cx="1346980" cy="139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waroop Mishra | LinkedIn">
            <a:extLst>
              <a:ext uri="{FF2B5EF4-FFF2-40B4-BE49-F238E27FC236}">
                <a16:creationId xmlns:a16="http://schemas.microsoft.com/office/drawing/2014/main" id="{DB318879-2AD4-725B-6D35-EF9D0077D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1" t="1992" r="19808" b="30679"/>
          <a:stretch/>
        </p:blipFill>
        <p:spPr bwMode="auto">
          <a:xfrm>
            <a:off x="5055463" y="4601355"/>
            <a:ext cx="1346980" cy="139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206;p37">
            <a:extLst>
              <a:ext uri="{FF2B5EF4-FFF2-40B4-BE49-F238E27FC236}">
                <a16:creationId xmlns:a16="http://schemas.microsoft.com/office/drawing/2014/main" id="{F7B9F0BE-9950-0F5E-EC9D-CCE09231570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17319" t="16182" r="74531" b="25629"/>
          <a:stretch/>
        </p:blipFill>
        <p:spPr>
          <a:xfrm>
            <a:off x="2907015" y="4265320"/>
            <a:ext cx="1671510" cy="173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Picture 8" descr="Yizhong Wang - University of Washington">
            <a:extLst>
              <a:ext uri="{FF2B5EF4-FFF2-40B4-BE49-F238E27FC236}">
                <a16:creationId xmlns:a16="http://schemas.microsoft.com/office/drawing/2014/main" id="{89737854-BE4F-13E1-2158-47269A983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6" t="6528" r="8239" b="29018"/>
          <a:stretch/>
        </p:blipFill>
        <p:spPr bwMode="auto">
          <a:xfrm>
            <a:off x="354833" y="3837850"/>
            <a:ext cx="2201773" cy="215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humans to write ”seed” tasks ✍️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Google Shape;346;p52">
            <a:extLst>
              <a:ext uri="{FF2B5EF4-FFF2-40B4-BE49-F238E27FC236}">
                <a16:creationId xmlns:a16="http://schemas.microsoft.com/office/drawing/2014/main" id="{A4FA76FB-59ED-5969-2328-2F01AF43A49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3EDEF-8021-9653-C98F-2EDC1E3E19BB}"/>
              </a:ext>
            </a:extLst>
          </p:cNvPr>
          <p:cNvSpPr txBox="1"/>
          <p:nvPr/>
        </p:nvSpPr>
        <p:spPr>
          <a:xfrm>
            <a:off x="488780" y="5087694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175 seed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tasks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73430-C8CD-8464-2C09-EE52F01778A0}"/>
              </a:ext>
            </a:extLst>
          </p:cNvPr>
          <p:cNvSpPr txBox="1"/>
          <p:nvPr/>
        </p:nvSpPr>
        <p:spPr>
          <a:xfrm>
            <a:off x="488780" y="1400244"/>
            <a:ext cx="11214440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 am planning a 7-day trip to Seattle. Can you make a detailed plan for me?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Is there anything I can eat for breakfast that doesn’t include eggs, yet includes protein and has roughly 700-100 calories?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Given a set of numbers find all possible subsets that sum to a given number.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Give me a phrase that I can use to express I am very happy. </a:t>
            </a:r>
          </a:p>
        </p:txBody>
      </p:sp>
    </p:spTree>
    <p:extLst>
      <p:ext uri="{BB962C8B-B14F-4D97-AF65-F5344CB8AC3E}">
        <p14:creationId xmlns:p14="http://schemas.microsoft.com/office/powerpoint/2010/main" val="4216514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them your task bank 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Google Shape;346;p52">
            <a:extLst>
              <a:ext uri="{FF2B5EF4-FFF2-40B4-BE49-F238E27FC236}">
                <a16:creationId xmlns:a16="http://schemas.microsoft.com/office/drawing/2014/main" id="{A4FA76FB-59ED-5969-2328-2F01AF43A49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3EDEF-8021-9653-C98F-2EDC1E3E19BB}"/>
              </a:ext>
            </a:extLst>
          </p:cNvPr>
          <p:cNvSpPr txBox="1"/>
          <p:nvPr/>
        </p:nvSpPr>
        <p:spPr>
          <a:xfrm>
            <a:off x="488780" y="5087694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175 seed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tasks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73430-C8CD-8464-2C09-EE52F01778A0}"/>
              </a:ext>
            </a:extLst>
          </p:cNvPr>
          <p:cNvSpPr txBox="1"/>
          <p:nvPr/>
        </p:nvSpPr>
        <p:spPr>
          <a:xfrm>
            <a:off x="488780" y="1400244"/>
            <a:ext cx="11214440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 am planning a 7-day trip to Seattle. Can you make a detailed plan for me?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Is there anything I can eat for breakfast that doesn’t include eggs, yet includes protein and has roughly 700-100 calories?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Given a set of numbers find all possible subsets that sum to a given number.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Give me a phrase that I can use to express I am very happy.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AA3C80-7827-CAFD-7EC1-6277C0163CE0}"/>
              </a:ext>
            </a:extLst>
          </p:cNvPr>
          <p:cNvGrpSpPr/>
          <p:nvPr/>
        </p:nvGrpSpPr>
        <p:grpSpPr>
          <a:xfrm>
            <a:off x="1599601" y="5016741"/>
            <a:ext cx="1767807" cy="1638793"/>
            <a:chOff x="-415195" y="2789472"/>
            <a:chExt cx="1767807" cy="1638793"/>
          </a:xfrm>
        </p:grpSpPr>
        <p:pic>
          <p:nvPicPr>
            <p:cNvPr id="13" name="Google Shape;346;p52">
              <a:extLst>
                <a:ext uri="{FF2B5EF4-FFF2-40B4-BE49-F238E27FC236}">
                  <a16:creationId xmlns:a16="http://schemas.microsoft.com/office/drawing/2014/main" id="{824A41FA-5541-B277-D592-A55FEF1DFBD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8BFB19-6E33-E68A-4C09-18AD5B4F0936}"/>
                </a:ext>
              </a:extLst>
            </p:cNvPr>
            <p:cNvSpPr txBox="1"/>
            <p:nvPr/>
          </p:nvSpPr>
          <p:spPr>
            <a:xfrm>
              <a:off x="324145" y="2789472"/>
              <a:ext cx="10284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A7CDDBD-0405-77FF-21B3-068AF3F51E26}"/>
                </a:ext>
              </a:extLst>
            </p:cNvPr>
            <p:cNvCxnSpPr>
              <a:cxnSpLocks/>
              <a:stCxn id="5" idx="3"/>
              <a:endCxn id="13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45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and get LLM to expand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Google Shape;346;p52">
            <a:extLst>
              <a:ext uri="{FF2B5EF4-FFF2-40B4-BE49-F238E27FC236}">
                <a16:creationId xmlns:a16="http://schemas.microsoft.com/office/drawing/2014/main" id="{A4FA76FB-59ED-5969-2328-2F01AF43A49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3EDEF-8021-9653-C98F-2EDC1E3E19BB}"/>
              </a:ext>
            </a:extLst>
          </p:cNvPr>
          <p:cNvSpPr txBox="1"/>
          <p:nvPr/>
        </p:nvSpPr>
        <p:spPr>
          <a:xfrm>
            <a:off x="465030" y="5158946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175 seed tasks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73430-C8CD-8464-2C09-EE52F01778A0}"/>
              </a:ext>
            </a:extLst>
          </p:cNvPr>
          <p:cNvSpPr txBox="1"/>
          <p:nvPr/>
        </p:nvSpPr>
        <p:spPr>
          <a:xfrm>
            <a:off x="488780" y="1400244"/>
            <a:ext cx="11214440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 am planning a 7-day trip to Seattle. Can you make a detailed plan for me?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Is there anything I can eat for breakfast that doesn’t include eggs, yet includes protein and has roughly 700-100 calories?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Given a set of numbers find all possible subsets that sum to a given number.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Give me a phrase that I can use to express I am very happy.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AA3C80-7827-CAFD-7EC1-6277C0163CE0}"/>
              </a:ext>
            </a:extLst>
          </p:cNvPr>
          <p:cNvGrpSpPr/>
          <p:nvPr/>
        </p:nvGrpSpPr>
        <p:grpSpPr>
          <a:xfrm>
            <a:off x="1599601" y="5301749"/>
            <a:ext cx="1847878" cy="1353785"/>
            <a:chOff x="-415195" y="3074480"/>
            <a:chExt cx="1847878" cy="1353785"/>
          </a:xfrm>
        </p:grpSpPr>
        <p:pic>
          <p:nvPicPr>
            <p:cNvPr id="13" name="Google Shape;346;p52">
              <a:extLst>
                <a:ext uri="{FF2B5EF4-FFF2-40B4-BE49-F238E27FC236}">
                  <a16:creationId xmlns:a16="http://schemas.microsoft.com/office/drawing/2014/main" id="{824A41FA-5541-B277-D592-A55FEF1DFBD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8BFB19-6E33-E68A-4C09-18AD5B4F0936}"/>
                </a:ext>
              </a:extLst>
            </p:cNvPr>
            <p:cNvSpPr txBox="1"/>
            <p:nvPr/>
          </p:nvSpPr>
          <p:spPr>
            <a:xfrm>
              <a:off x="86638" y="3074480"/>
              <a:ext cx="1346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A7CDDBD-0405-77FF-21B3-068AF3F51E26}"/>
                </a:ext>
              </a:extLst>
            </p:cNvPr>
            <p:cNvCxnSpPr>
              <a:cxnSpLocks/>
              <a:stCxn id="5" idx="3"/>
              <a:endCxn id="13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1EFAE8E-E00F-AA21-95DC-C386ABB8C748}"/>
              </a:ext>
            </a:extLst>
          </p:cNvPr>
          <p:cNvSpPr txBox="1"/>
          <p:nvPr/>
        </p:nvSpPr>
        <p:spPr>
          <a:xfrm>
            <a:off x="3089659" y="6122943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new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tasks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6A61A-6150-AB6B-6254-AA66CE0A768D}"/>
              </a:ext>
            </a:extLst>
          </p:cNvPr>
          <p:cNvCxnSpPr>
            <a:cxnSpLocks/>
          </p:cNvCxnSpPr>
          <p:nvPr/>
        </p:nvCxnSpPr>
        <p:spPr>
          <a:xfrm>
            <a:off x="3177664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6D8856-6857-092C-173C-DED637C62E61}"/>
              </a:ext>
            </a:extLst>
          </p:cNvPr>
          <p:cNvGrpSpPr/>
          <p:nvPr/>
        </p:nvGrpSpPr>
        <p:grpSpPr>
          <a:xfrm>
            <a:off x="488778" y="3095274"/>
            <a:ext cx="904084" cy="719724"/>
            <a:chOff x="453153" y="3071524"/>
            <a:chExt cx="904084" cy="719724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F4D5FAA-BA3A-6E5A-6472-E91862880BB8}"/>
                </a:ext>
              </a:extLst>
            </p:cNvPr>
            <p:cNvSpPr/>
            <p:nvPr/>
          </p:nvSpPr>
          <p:spPr>
            <a:xfrm>
              <a:off x="453153" y="3071524"/>
              <a:ext cx="868458" cy="71972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800" b="1" dirty="0">
                <a:latin typeface="Avenir Book" panose="02000503020000020003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460DD1-ED22-7833-AAAA-17A32725BA92}"/>
                </a:ext>
              </a:extLst>
            </p:cNvPr>
            <p:cNvSpPr txBox="1"/>
            <p:nvPr/>
          </p:nvSpPr>
          <p:spPr>
            <a:xfrm>
              <a:off x="488779" y="3139281"/>
              <a:ext cx="868458" cy="646331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3600" b="1" dirty="0">
                  <a:latin typeface="Avenir Book" panose="02000503020000020003" pitchFamily="2" charset="0"/>
                </a:rPr>
                <a:t>LM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A30F9EA-37CD-C297-B231-66B1AD995E49}"/>
              </a:ext>
            </a:extLst>
          </p:cNvPr>
          <p:cNvSpPr txBox="1"/>
          <p:nvPr/>
        </p:nvSpPr>
        <p:spPr>
          <a:xfrm>
            <a:off x="1220605" y="3254790"/>
            <a:ext cx="3570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Pre-trained, but </a:t>
            </a:r>
            <a:r>
              <a:rPr lang="en-US" b="1" dirty="0">
                <a:solidFill>
                  <a:srgbClr val="C00000"/>
                </a:solidFill>
              </a:rPr>
              <a:t>not aligned yet</a:t>
            </a:r>
            <a:endParaRPr lang="en-US" b="1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6B55D-F0C7-6E88-6A58-1459297B142D}"/>
              </a:ext>
            </a:extLst>
          </p:cNvPr>
          <p:cNvSpPr txBox="1"/>
          <p:nvPr/>
        </p:nvSpPr>
        <p:spPr>
          <a:xfrm>
            <a:off x="488779" y="3913581"/>
            <a:ext cx="1121444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Create a list of 10 African countries and their capital city?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Looking for a job, but it’s difficult for me to find one. Can you help 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a Python program that tells if a given string contains anagrams. 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A40D431-C726-1EDE-E8ED-72F2F86E5C29}"/>
              </a:ext>
            </a:extLst>
          </p:cNvPr>
          <p:cNvCxnSpPr>
            <a:stCxn id="21" idx="1"/>
            <a:endCxn id="25" idx="1"/>
          </p:cNvCxnSpPr>
          <p:nvPr/>
        </p:nvCxnSpPr>
        <p:spPr>
          <a:xfrm rot="10800000" flipV="1">
            <a:off x="488780" y="3486197"/>
            <a:ext cx="35625" cy="935216"/>
          </a:xfrm>
          <a:prstGeom prst="curvedConnector3">
            <a:avLst>
              <a:gd name="adj1" fmla="val 741684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7947FF2-E092-AD11-A529-F32610C0636F}"/>
              </a:ext>
            </a:extLst>
          </p:cNvPr>
          <p:cNvCxnSpPr>
            <a:cxnSpLocks/>
            <a:stCxn id="8" idx="1"/>
            <a:endCxn id="21" idx="1"/>
          </p:cNvCxnSpPr>
          <p:nvPr/>
        </p:nvCxnSpPr>
        <p:spPr>
          <a:xfrm rot="10800000" flipH="1" flipV="1">
            <a:off x="488780" y="2215851"/>
            <a:ext cx="35624" cy="1270345"/>
          </a:xfrm>
          <a:prstGeom prst="curvedConnector3">
            <a:avLst>
              <a:gd name="adj1" fmla="val -64170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1CC403F-6039-BBD0-AC27-C768FD8BFABE}"/>
              </a:ext>
            </a:extLst>
          </p:cNvPr>
          <p:cNvSpPr txBox="1"/>
          <p:nvPr/>
        </p:nvSpPr>
        <p:spPr>
          <a:xfrm>
            <a:off x="5040686" y="5760255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</p:spTree>
    <p:extLst>
      <p:ext uri="{BB962C8B-B14F-4D97-AF65-F5344CB8AC3E}">
        <p14:creationId xmlns:p14="http://schemas.microsoft.com/office/powerpoint/2010/main" val="50934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LLM to answers the new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73430-C8CD-8464-2C09-EE52F01778A0}"/>
              </a:ext>
            </a:extLst>
          </p:cNvPr>
          <p:cNvSpPr txBox="1"/>
          <p:nvPr/>
        </p:nvSpPr>
        <p:spPr>
          <a:xfrm>
            <a:off x="488780" y="1400244"/>
            <a:ext cx="11214440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Task: Convert the following temperature from Celsius to Fahrenheit.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Input: 4 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Output: 39.2 °F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Task: Write a Python program that tells if a given string contains anagrams.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FE621A-6EF7-9071-4D7E-54F030345A8C}"/>
              </a:ext>
            </a:extLst>
          </p:cNvPr>
          <p:cNvSpPr txBox="1"/>
          <p:nvPr/>
        </p:nvSpPr>
        <p:spPr>
          <a:xfrm>
            <a:off x="488779" y="3895320"/>
            <a:ext cx="1121444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Input: -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Output: 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isAnagram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str1, str2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): ...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43E6FA-7C83-82C0-637F-DD65EB0CFDDF}"/>
              </a:ext>
            </a:extLst>
          </p:cNvPr>
          <p:cNvGrpSpPr/>
          <p:nvPr/>
        </p:nvGrpSpPr>
        <p:grpSpPr>
          <a:xfrm>
            <a:off x="488778" y="3095274"/>
            <a:ext cx="904084" cy="719724"/>
            <a:chOff x="453153" y="3071524"/>
            <a:chExt cx="904084" cy="71972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59D85F7-ABAB-F8C9-BD08-4C9B8146FFA8}"/>
                </a:ext>
              </a:extLst>
            </p:cNvPr>
            <p:cNvSpPr/>
            <p:nvPr/>
          </p:nvSpPr>
          <p:spPr>
            <a:xfrm>
              <a:off x="453153" y="3071524"/>
              <a:ext cx="868458" cy="71972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800" b="1" dirty="0">
                <a:latin typeface="Avenir Book" panose="02000503020000020003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C725F2-A390-A913-8DF5-4DF705906929}"/>
                </a:ext>
              </a:extLst>
            </p:cNvPr>
            <p:cNvSpPr txBox="1"/>
            <p:nvPr/>
          </p:nvSpPr>
          <p:spPr>
            <a:xfrm>
              <a:off x="488779" y="3139281"/>
              <a:ext cx="868458" cy="646331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sz="3600" b="1" dirty="0">
                  <a:latin typeface="Avenir Book" panose="02000503020000020003" pitchFamily="2" charset="0"/>
                </a:rPr>
                <a:t>LM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5E3E0B6-A2AD-2AB5-A86D-FD3022BFB0CA}"/>
              </a:ext>
            </a:extLst>
          </p:cNvPr>
          <p:cNvSpPr txBox="1"/>
          <p:nvPr/>
        </p:nvSpPr>
        <p:spPr>
          <a:xfrm>
            <a:off x="1220605" y="3254790"/>
            <a:ext cx="3570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Pre-trained, but </a:t>
            </a:r>
            <a:r>
              <a:rPr lang="en-US" b="1" dirty="0">
                <a:solidFill>
                  <a:srgbClr val="C00000"/>
                </a:solidFill>
              </a:rPr>
              <a:t>not aligned yet</a:t>
            </a:r>
            <a:endParaRPr lang="en-US" b="1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E23F078-4769-930D-91F2-538A57F00CE7}"/>
              </a:ext>
            </a:extLst>
          </p:cNvPr>
          <p:cNvCxnSpPr>
            <a:stCxn id="13" idx="1"/>
          </p:cNvCxnSpPr>
          <p:nvPr/>
        </p:nvCxnSpPr>
        <p:spPr>
          <a:xfrm rot="10800000" flipV="1">
            <a:off x="488780" y="3486197"/>
            <a:ext cx="35625" cy="935216"/>
          </a:xfrm>
          <a:prstGeom prst="curvedConnector3">
            <a:avLst>
              <a:gd name="adj1" fmla="val 741684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8699E30E-A502-E217-EE51-253566EC699C}"/>
              </a:ext>
            </a:extLst>
          </p:cNvPr>
          <p:cNvCxnSpPr>
            <a:cxnSpLocks/>
            <a:stCxn id="8" idx="1"/>
            <a:endCxn id="13" idx="1"/>
          </p:cNvCxnSpPr>
          <p:nvPr/>
        </p:nvCxnSpPr>
        <p:spPr>
          <a:xfrm rot="10800000" flipH="1" flipV="1">
            <a:off x="488780" y="2215851"/>
            <a:ext cx="35624" cy="1270345"/>
          </a:xfrm>
          <a:prstGeom prst="curvedConnector3">
            <a:avLst>
              <a:gd name="adj1" fmla="val -641702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oogle Shape;346;p52">
            <a:extLst>
              <a:ext uri="{FF2B5EF4-FFF2-40B4-BE49-F238E27FC236}">
                <a16:creationId xmlns:a16="http://schemas.microsoft.com/office/drawing/2014/main" id="{FE3278B3-77EF-9E70-8818-4CB06D1E060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CE0788-16F7-4CBB-8C0D-8B3CB7076E60}"/>
              </a:ext>
            </a:extLst>
          </p:cNvPr>
          <p:cNvSpPr txBox="1"/>
          <p:nvPr/>
        </p:nvSpPr>
        <p:spPr>
          <a:xfrm>
            <a:off x="465030" y="5158946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175 seed tasks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E00310-EB2E-239D-714F-75FDE06D3C47}"/>
              </a:ext>
            </a:extLst>
          </p:cNvPr>
          <p:cNvGrpSpPr/>
          <p:nvPr/>
        </p:nvGrpSpPr>
        <p:grpSpPr>
          <a:xfrm>
            <a:off x="1599601" y="5301749"/>
            <a:ext cx="1847878" cy="1353785"/>
            <a:chOff x="-415195" y="3074480"/>
            <a:chExt cx="1847878" cy="1353785"/>
          </a:xfrm>
        </p:grpSpPr>
        <p:pic>
          <p:nvPicPr>
            <p:cNvPr id="11" name="Google Shape;346;p52">
              <a:extLst>
                <a:ext uri="{FF2B5EF4-FFF2-40B4-BE49-F238E27FC236}">
                  <a16:creationId xmlns:a16="http://schemas.microsoft.com/office/drawing/2014/main" id="{96E4DB37-F67C-8304-2B57-8D8ACDD40EB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C1A379-84E1-A0A1-9D2C-0CF730374620}"/>
                </a:ext>
              </a:extLst>
            </p:cNvPr>
            <p:cNvSpPr txBox="1"/>
            <p:nvPr/>
          </p:nvSpPr>
          <p:spPr>
            <a:xfrm>
              <a:off x="86638" y="3074480"/>
              <a:ext cx="1346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DB96ABF-507B-67B4-CA0A-5117B6063D6A}"/>
                </a:ext>
              </a:extLst>
            </p:cNvPr>
            <p:cNvCxnSpPr>
              <a:cxnSpLocks/>
              <a:stCxn id="3" idx="3"/>
              <a:endCxn id="11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D306DC6-AD34-3CA4-E100-19356E462A8F}"/>
              </a:ext>
            </a:extLst>
          </p:cNvPr>
          <p:cNvSpPr txBox="1"/>
          <p:nvPr/>
        </p:nvSpPr>
        <p:spPr>
          <a:xfrm>
            <a:off x="3089659" y="6122943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new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tasks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53B1D1-C24D-60B2-BC29-C675D8DCE40A}"/>
              </a:ext>
            </a:extLst>
          </p:cNvPr>
          <p:cNvCxnSpPr>
            <a:cxnSpLocks/>
          </p:cNvCxnSpPr>
          <p:nvPr/>
        </p:nvCxnSpPr>
        <p:spPr>
          <a:xfrm>
            <a:off x="3177664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1C6525-DF17-B949-7049-A7D259C63692}"/>
              </a:ext>
            </a:extLst>
          </p:cNvPr>
          <p:cNvSpPr txBox="1"/>
          <p:nvPr/>
        </p:nvSpPr>
        <p:spPr>
          <a:xfrm>
            <a:off x="5040686" y="5760255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CF792C-5837-8340-4C6A-27E8419310B9}"/>
              </a:ext>
            </a:extLst>
          </p:cNvPr>
          <p:cNvSpPr txBox="1"/>
          <p:nvPr/>
        </p:nvSpPr>
        <p:spPr>
          <a:xfrm>
            <a:off x="5502234" y="6122942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answers</a:t>
            </a:r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C8A4E5-EE97-8809-45D4-6A1BFCE0A2D7}"/>
              </a:ext>
            </a:extLst>
          </p:cNvPr>
          <p:cNvCxnSpPr>
            <a:cxnSpLocks/>
          </p:cNvCxnSpPr>
          <p:nvPr/>
        </p:nvCxnSpPr>
        <p:spPr>
          <a:xfrm>
            <a:off x="5727865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829D6F9-107B-5325-4FB0-4B8B979B2C2F}"/>
              </a:ext>
            </a:extLst>
          </p:cNvPr>
          <p:cNvSpPr txBox="1"/>
          <p:nvPr/>
        </p:nvSpPr>
        <p:spPr>
          <a:xfrm>
            <a:off x="7571219" y="5748381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</p:spTree>
    <p:extLst>
      <p:ext uri="{BB962C8B-B14F-4D97-AF65-F5344CB8AC3E}">
        <p14:creationId xmlns:p14="http://schemas.microsoft.com/office/powerpoint/2010/main" val="284487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tasks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3BE23B2-69B2-B2B5-ECD4-5EFB7B9ED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8" y="1514475"/>
            <a:ext cx="11056917" cy="4662488"/>
          </a:xfrm>
        </p:spPr>
        <p:txBody>
          <a:bodyPr/>
          <a:lstStyle/>
          <a:p>
            <a:r>
              <a:rPr lang="en-US" dirty="0"/>
              <a:t>Drop tasks if LM assigns </a:t>
            </a:r>
            <a:r>
              <a:rPr lang="en-US" dirty="0">
                <a:solidFill>
                  <a:srgbClr val="C00000"/>
                </a:solidFill>
              </a:rPr>
              <a:t>low probability</a:t>
            </a:r>
            <a:r>
              <a:rPr lang="en-US" dirty="0"/>
              <a:t> to them.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Drop tasks if they have a high overlap with one of the existing tasks in the task pool.</a:t>
            </a:r>
          </a:p>
          <a:p>
            <a:pPr lvl="1"/>
            <a:r>
              <a:rPr lang="en-US" dirty="0"/>
              <a:t>Otherwise, common tasks become more common — </a:t>
            </a:r>
            <a:r>
              <a:rPr lang="en-US" dirty="0">
                <a:solidFill>
                  <a:srgbClr val="C00000"/>
                </a:solidFill>
              </a:rPr>
              <a:t>tyranny of majority</a:t>
            </a:r>
            <a:r>
              <a:rPr lang="en-US" dirty="0"/>
              <a:t>. 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20" name="Google Shape;346;p52">
            <a:extLst>
              <a:ext uri="{FF2B5EF4-FFF2-40B4-BE49-F238E27FC236}">
                <a16:creationId xmlns:a16="http://schemas.microsoft.com/office/drawing/2014/main" id="{374C4821-F9F9-93B8-AA78-D98E38783E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334A7F-AE9D-DA3C-2901-7C9C234990E6}"/>
              </a:ext>
            </a:extLst>
          </p:cNvPr>
          <p:cNvSpPr txBox="1"/>
          <p:nvPr/>
        </p:nvSpPr>
        <p:spPr>
          <a:xfrm>
            <a:off x="465030" y="5158946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175 seed tasks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BB3DE9-5BFC-0A3E-3DF4-FE83CB005FB2}"/>
              </a:ext>
            </a:extLst>
          </p:cNvPr>
          <p:cNvGrpSpPr/>
          <p:nvPr/>
        </p:nvGrpSpPr>
        <p:grpSpPr>
          <a:xfrm>
            <a:off x="1599601" y="5301749"/>
            <a:ext cx="1847878" cy="1353785"/>
            <a:chOff x="-415195" y="3074480"/>
            <a:chExt cx="1847878" cy="1353785"/>
          </a:xfrm>
        </p:grpSpPr>
        <p:pic>
          <p:nvPicPr>
            <p:cNvPr id="23" name="Google Shape;346;p52">
              <a:extLst>
                <a:ext uri="{FF2B5EF4-FFF2-40B4-BE49-F238E27FC236}">
                  <a16:creationId xmlns:a16="http://schemas.microsoft.com/office/drawing/2014/main" id="{451CB54A-109F-AE10-30E7-C1882AF5A6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870642-E24F-4826-4B00-3B4E4AB86E87}"/>
                </a:ext>
              </a:extLst>
            </p:cNvPr>
            <p:cNvSpPr txBox="1"/>
            <p:nvPr/>
          </p:nvSpPr>
          <p:spPr>
            <a:xfrm>
              <a:off x="86638" y="3074480"/>
              <a:ext cx="1346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1A4750A-C45B-5A3D-9523-7A1CFA334F89}"/>
                </a:ext>
              </a:extLst>
            </p:cNvPr>
            <p:cNvCxnSpPr>
              <a:cxnSpLocks/>
              <a:stCxn id="20" idx="3"/>
              <a:endCxn id="23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1E03E2D-60F0-6A01-9418-7622CDFADB2E}"/>
              </a:ext>
            </a:extLst>
          </p:cNvPr>
          <p:cNvSpPr txBox="1"/>
          <p:nvPr/>
        </p:nvSpPr>
        <p:spPr>
          <a:xfrm>
            <a:off x="3089659" y="6122943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new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tasks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019D59-BFFC-0C9F-B7E5-8BBA990FFF1E}"/>
              </a:ext>
            </a:extLst>
          </p:cNvPr>
          <p:cNvCxnSpPr>
            <a:cxnSpLocks/>
          </p:cNvCxnSpPr>
          <p:nvPr/>
        </p:nvCxnSpPr>
        <p:spPr>
          <a:xfrm>
            <a:off x="3177664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4E6188-5CF2-AE42-D9AD-06F2E818468F}"/>
              </a:ext>
            </a:extLst>
          </p:cNvPr>
          <p:cNvSpPr txBox="1"/>
          <p:nvPr/>
        </p:nvSpPr>
        <p:spPr>
          <a:xfrm>
            <a:off x="5040686" y="5760255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361DA3-5086-3B9A-082B-7916B2877335}"/>
              </a:ext>
            </a:extLst>
          </p:cNvPr>
          <p:cNvSpPr txBox="1"/>
          <p:nvPr/>
        </p:nvSpPr>
        <p:spPr>
          <a:xfrm>
            <a:off x="5502234" y="6122942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answers</a:t>
            </a:r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D04604-497B-7F3A-F65C-52CA3F80AC7F}"/>
              </a:ext>
            </a:extLst>
          </p:cNvPr>
          <p:cNvCxnSpPr>
            <a:cxnSpLocks/>
          </p:cNvCxnSpPr>
          <p:nvPr/>
        </p:nvCxnSpPr>
        <p:spPr>
          <a:xfrm>
            <a:off x="5727865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23C3901-221D-1536-A54E-C30AE22BFC13}"/>
              </a:ext>
            </a:extLst>
          </p:cNvPr>
          <p:cNvSpPr txBox="1"/>
          <p:nvPr/>
        </p:nvSpPr>
        <p:spPr>
          <a:xfrm>
            <a:off x="7571219" y="5748381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C1F56-FD78-0D7E-DD68-ADA985E3726F}"/>
              </a:ext>
            </a:extLst>
          </p:cNvPr>
          <p:cNvSpPr txBox="1"/>
          <p:nvPr/>
        </p:nvSpPr>
        <p:spPr>
          <a:xfrm>
            <a:off x="8119073" y="5512881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answers</a:t>
            </a:r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510246-BF8D-FED6-8735-6741B795755F}"/>
              </a:ext>
            </a:extLst>
          </p:cNvPr>
          <p:cNvCxnSpPr>
            <a:cxnSpLocks/>
          </p:cNvCxnSpPr>
          <p:nvPr/>
        </p:nvCxnSpPr>
        <p:spPr>
          <a:xfrm>
            <a:off x="8288350" y="6143237"/>
            <a:ext cx="169644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oogle Shape;350;p52">
            <a:extLst>
              <a:ext uri="{FF2B5EF4-FFF2-40B4-BE49-F238E27FC236}">
                <a16:creationId xmlns:a16="http://schemas.microsoft.com/office/drawing/2014/main" id="{E0DF942B-C61E-E5FC-89A8-83C720C040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4598" t="50013" r="51118" b="-1"/>
          <a:stretch/>
        </p:blipFill>
        <p:spPr>
          <a:xfrm>
            <a:off x="9987798" y="5665254"/>
            <a:ext cx="687180" cy="79791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97F94B1-CB54-0E80-6C6C-2C2EF1DB6AED}"/>
              </a:ext>
            </a:extLst>
          </p:cNvPr>
          <p:cNvSpPr txBox="1"/>
          <p:nvPr/>
        </p:nvSpPr>
        <p:spPr>
          <a:xfrm>
            <a:off x="9222130" y="6272993"/>
            <a:ext cx="2284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 out if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not novel or confident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FA0FB-D461-E904-0831-0005418A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 the loop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3BE23B2-69B2-B2B5-ECD4-5EFB7B9ED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88" y="1514475"/>
            <a:ext cx="11056917" cy="4662488"/>
          </a:xfrm>
        </p:spPr>
        <p:txBody>
          <a:bodyPr/>
          <a:lstStyle/>
          <a:p>
            <a:r>
              <a:rPr lang="en-US" dirty="0"/>
              <a:t>Add the filtered tasks to the task pool. </a:t>
            </a:r>
          </a:p>
          <a:p>
            <a:r>
              <a:rPr lang="en-US" dirty="0"/>
              <a:t>Iterate this process (generate, filter, add) until yield is near zero.</a:t>
            </a:r>
          </a:p>
          <a:p>
            <a:r>
              <a:rPr lang="en-US" dirty="0"/>
              <a:t>Our setup: </a:t>
            </a:r>
          </a:p>
          <a:p>
            <a:pPr lvl="1"/>
            <a:r>
              <a:rPr lang="en" dirty="0"/>
              <a:t>We used GPT3 (“</a:t>
            </a:r>
            <a:r>
              <a:rPr lang="en" dirty="0" err="1">
                <a:latin typeface="Consolas" panose="020B0609020204030204" pitchFamily="49" charset="0"/>
                <a:cs typeface="Consolas" panose="020B0609020204030204" pitchFamily="49" charset="0"/>
              </a:rPr>
              <a:t>davinci</a:t>
            </a:r>
            <a:r>
              <a:rPr lang="en" dirty="0"/>
              <a:t>” engine, pre-trained but </a:t>
            </a:r>
            <a:r>
              <a:rPr lang="en" dirty="0">
                <a:solidFill>
                  <a:srgbClr val="C00000"/>
                </a:solidFill>
              </a:rPr>
              <a:t>not aligned</a:t>
            </a:r>
            <a:r>
              <a:rPr lang="en" dirty="0"/>
              <a:t>).</a:t>
            </a:r>
          </a:p>
          <a:p>
            <a:pPr lvl="1"/>
            <a:r>
              <a:rPr lang="en" dirty="0"/>
              <a:t>We generated 52K tasks/instructions and 82K instances.</a:t>
            </a:r>
          </a:p>
          <a:p>
            <a:pPr lvl="1"/>
            <a:r>
              <a:rPr lang="en-US" dirty="0"/>
              <a:t>API cost ~$600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E76EE-1294-0359-E248-779F9998C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20" name="Google Shape;346;p52">
            <a:extLst>
              <a:ext uri="{FF2B5EF4-FFF2-40B4-BE49-F238E27FC236}">
                <a16:creationId xmlns:a16="http://schemas.microsoft.com/office/drawing/2014/main" id="{374C4821-F9F9-93B8-AA78-D98E38783E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603" t="46144" r="63725" b="13771"/>
          <a:stretch/>
        </p:blipFill>
        <p:spPr>
          <a:xfrm>
            <a:off x="685201" y="5748381"/>
            <a:ext cx="914400" cy="74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334A7F-AE9D-DA3C-2901-7C9C234990E6}"/>
              </a:ext>
            </a:extLst>
          </p:cNvPr>
          <p:cNvSpPr txBox="1"/>
          <p:nvPr/>
        </p:nvSpPr>
        <p:spPr>
          <a:xfrm>
            <a:off x="465030" y="5158946"/>
            <a:ext cx="134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175 seed tasks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BB3DE9-5BFC-0A3E-3DF4-FE83CB005FB2}"/>
              </a:ext>
            </a:extLst>
          </p:cNvPr>
          <p:cNvGrpSpPr/>
          <p:nvPr/>
        </p:nvGrpSpPr>
        <p:grpSpPr>
          <a:xfrm>
            <a:off x="1599601" y="5301749"/>
            <a:ext cx="1847878" cy="1353785"/>
            <a:chOff x="-415195" y="3074480"/>
            <a:chExt cx="1847878" cy="1353785"/>
          </a:xfrm>
        </p:grpSpPr>
        <p:pic>
          <p:nvPicPr>
            <p:cNvPr id="23" name="Google Shape;346;p52">
              <a:extLst>
                <a:ext uri="{FF2B5EF4-FFF2-40B4-BE49-F238E27FC236}">
                  <a16:creationId xmlns:a16="http://schemas.microsoft.com/office/drawing/2014/main" id="{451CB54A-109F-AE10-30E7-C1882AF5A6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0763" t="26254" r="4565" b="13928"/>
            <a:stretch/>
          </p:blipFill>
          <p:spPr>
            <a:xfrm>
              <a:off x="385096" y="3368391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870642-E24F-4826-4B00-3B4E4AB86E87}"/>
                </a:ext>
              </a:extLst>
            </p:cNvPr>
            <p:cNvSpPr txBox="1"/>
            <p:nvPr/>
          </p:nvSpPr>
          <p:spPr>
            <a:xfrm>
              <a:off x="86638" y="3074480"/>
              <a:ext cx="13460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1A4750A-C45B-5A3D-9523-7A1CFA334F89}"/>
                </a:ext>
              </a:extLst>
            </p:cNvPr>
            <p:cNvCxnSpPr>
              <a:cxnSpLocks/>
              <a:stCxn id="20" idx="3"/>
              <a:endCxn id="23" idx="1"/>
            </p:cNvCxnSpPr>
            <p:nvPr/>
          </p:nvCxnSpPr>
          <p:spPr>
            <a:xfrm>
              <a:off x="-415195" y="3895674"/>
              <a:ext cx="800291" cy="265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1E03E2D-60F0-6A01-9418-7622CDFADB2E}"/>
              </a:ext>
            </a:extLst>
          </p:cNvPr>
          <p:cNvSpPr txBox="1"/>
          <p:nvPr/>
        </p:nvSpPr>
        <p:spPr>
          <a:xfrm>
            <a:off x="3089659" y="6122943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new </a:t>
            </a:r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tasks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F1257B7-B003-46B4-0559-DF5179CE296E}"/>
              </a:ext>
            </a:extLst>
          </p:cNvPr>
          <p:cNvCxnSpPr>
            <a:cxnSpLocks/>
            <a:stCxn id="35" idx="3"/>
          </p:cNvCxnSpPr>
          <p:nvPr/>
        </p:nvCxnSpPr>
        <p:spPr>
          <a:xfrm flipH="1" flipV="1">
            <a:off x="2909455" y="5665254"/>
            <a:ext cx="7765523" cy="398957"/>
          </a:xfrm>
          <a:prstGeom prst="bentConnector5">
            <a:avLst>
              <a:gd name="adj1" fmla="val -2944"/>
              <a:gd name="adj2" fmla="val 313196"/>
              <a:gd name="adj3" fmla="val 99950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019D59-BFFC-0C9F-B7E5-8BBA990FFF1E}"/>
              </a:ext>
            </a:extLst>
          </p:cNvPr>
          <p:cNvCxnSpPr>
            <a:cxnSpLocks/>
          </p:cNvCxnSpPr>
          <p:nvPr/>
        </p:nvCxnSpPr>
        <p:spPr>
          <a:xfrm>
            <a:off x="3177664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4E6188-5CF2-AE42-D9AD-06F2E818468F}"/>
              </a:ext>
            </a:extLst>
          </p:cNvPr>
          <p:cNvSpPr txBox="1"/>
          <p:nvPr/>
        </p:nvSpPr>
        <p:spPr>
          <a:xfrm>
            <a:off x="5040686" y="5760255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361DA3-5086-3B9A-082B-7916B2877335}"/>
              </a:ext>
            </a:extLst>
          </p:cNvPr>
          <p:cNvSpPr txBox="1"/>
          <p:nvPr/>
        </p:nvSpPr>
        <p:spPr>
          <a:xfrm>
            <a:off x="5502234" y="6122942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answers</a:t>
            </a:r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D04604-497B-7F3A-F65C-52CA3F80AC7F}"/>
              </a:ext>
            </a:extLst>
          </p:cNvPr>
          <p:cNvCxnSpPr>
            <a:cxnSpLocks/>
          </p:cNvCxnSpPr>
          <p:nvPr/>
        </p:nvCxnSpPr>
        <p:spPr>
          <a:xfrm>
            <a:off x="5727865" y="6148466"/>
            <a:ext cx="1863024" cy="208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23C3901-221D-1536-A54E-C30AE22BFC13}"/>
              </a:ext>
            </a:extLst>
          </p:cNvPr>
          <p:cNvSpPr txBox="1"/>
          <p:nvPr/>
        </p:nvSpPr>
        <p:spPr>
          <a:xfrm>
            <a:off x="7571219" y="5748381"/>
            <a:ext cx="6871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C1F56-FD78-0D7E-DD68-ADA985E3726F}"/>
              </a:ext>
            </a:extLst>
          </p:cNvPr>
          <p:cNvSpPr txBox="1"/>
          <p:nvPr/>
        </p:nvSpPr>
        <p:spPr>
          <a:xfrm>
            <a:off x="8119073" y="5512881"/>
            <a:ext cx="20390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  <a:t>LM suggests </a:t>
            </a:r>
            <a:br>
              <a:rPr lang="en-US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US" dirty="0"/>
              <a:t>answers</a:t>
            </a:r>
            <a:endParaRPr lang="en-US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510246-BF8D-FED6-8735-6741B795755F}"/>
              </a:ext>
            </a:extLst>
          </p:cNvPr>
          <p:cNvCxnSpPr>
            <a:cxnSpLocks/>
          </p:cNvCxnSpPr>
          <p:nvPr/>
        </p:nvCxnSpPr>
        <p:spPr>
          <a:xfrm>
            <a:off x="8288350" y="6143237"/>
            <a:ext cx="1696442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oogle Shape;350;p52">
            <a:extLst>
              <a:ext uri="{FF2B5EF4-FFF2-40B4-BE49-F238E27FC236}">
                <a16:creationId xmlns:a16="http://schemas.microsoft.com/office/drawing/2014/main" id="{E0DF942B-C61E-E5FC-89A8-83C720C040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4598" t="50013" r="51118" b="-1"/>
          <a:stretch/>
        </p:blipFill>
        <p:spPr>
          <a:xfrm>
            <a:off x="9987798" y="5665254"/>
            <a:ext cx="687180" cy="79791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97F94B1-CB54-0E80-6C6C-2C2EF1DB6AED}"/>
              </a:ext>
            </a:extLst>
          </p:cNvPr>
          <p:cNvSpPr txBox="1"/>
          <p:nvPr/>
        </p:nvSpPr>
        <p:spPr>
          <a:xfrm>
            <a:off x="9222130" y="6272993"/>
            <a:ext cx="2284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 out if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not novel or confident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8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>
            <a:spLocks noGrp="1"/>
          </p:cNvSpPr>
          <p:nvPr>
            <p:ph type="title"/>
          </p:nvPr>
        </p:nvSpPr>
        <p:spPr>
          <a:xfrm>
            <a:off x="534000" y="455233"/>
            <a:ext cx="11360800" cy="763600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" sz="3333" dirty="0"/>
              <a:t>Example Tasks Generated by GPT3 (before RLHF)</a:t>
            </a:r>
            <a:endParaRPr sz="3333" dirty="0"/>
          </a:p>
        </p:txBody>
      </p:sp>
      <p:sp>
        <p:nvSpPr>
          <p:cNvPr id="364" name="Google Shape;364;p5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29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4C6E-5D01-CC47-8533-DD34678B7FF5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4A909-2DA5-3FB8-3F4F-C211381A1D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506" b="32798"/>
          <a:stretch/>
        </p:blipFill>
        <p:spPr>
          <a:xfrm>
            <a:off x="-19237" y="1727028"/>
            <a:ext cx="11849032" cy="403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8978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overexcitement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88B62-DD36-1165-A07B-11474D2341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6" name="Picture 2" descr="Explainer: Bard vs ChatGPT: What do we know about Google's AI chatbot? |  Reuters">
            <a:extLst>
              <a:ext uri="{FF2B5EF4-FFF2-40B4-BE49-F238E27FC236}">
                <a16:creationId xmlns:a16="http://schemas.microsoft.com/office/drawing/2014/main" id="{4A12BF36-35AB-C2A8-F840-1013EE52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801" y="1651868"/>
            <a:ext cx="2066544" cy="206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oogle Bard AI hands-on: A work in progress with plenty of caveats |  Engadget">
            <a:extLst>
              <a:ext uri="{FF2B5EF4-FFF2-40B4-BE49-F238E27FC236}">
                <a16:creationId xmlns:a16="http://schemas.microsoft.com/office/drawing/2014/main" id="{AC31DE26-93C4-A72F-E9A4-27151B1DA707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1" r="20772"/>
          <a:stretch/>
        </p:blipFill>
        <p:spPr bwMode="auto">
          <a:xfrm>
            <a:off x="6273303" y="1630528"/>
            <a:ext cx="2066544" cy="210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I chatbot Claude was introduced with claims of more accurate responses  than ChatGPT - PCJOW">
            <a:extLst>
              <a:ext uri="{FF2B5EF4-FFF2-40B4-BE49-F238E27FC236}">
                <a16:creationId xmlns:a16="http://schemas.microsoft.com/office/drawing/2014/main" id="{0F02FBD7-789C-7FEA-70BA-F47FFD8F4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3998801" y="3911655"/>
            <a:ext cx="2066544" cy="2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7DF854F-39EC-4043-D268-BE4990923380}"/>
              </a:ext>
            </a:extLst>
          </p:cNvPr>
          <p:cNvGrpSpPr/>
          <p:nvPr/>
        </p:nvGrpSpPr>
        <p:grpSpPr>
          <a:xfrm>
            <a:off x="6273303" y="3911655"/>
            <a:ext cx="2066544" cy="2045204"/>
            <a:chOff x="9589540" y="2574332"/>
            <a:chExt cx="2066544" cy="204520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5628DF-F6E0-4C2B-268E-618AD509397F}"/>
                </a:ext>
              </a:extLst>
            </p:cNvPr>
            <p:cNvSpPr/>
            <p:nvPr/>
          </p:nvSpPr>
          <p:spPr>
            <a:xfrm>
              <a:off x="9589540" y="2574332"/>
              <a:ext cx="2066544" cy="20452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Shape, logo&#10;&#10;Description automatically generated with medium confidence">
              <a:extLst>
                <a:ext uri="{FF2B5EF4-FFF2-40B4-BE49-F238E27FC236}">
                  <a16:creationId xmlns:a16="http://schemas.microsoft.com/office/drawing/2014/main" id="{49D1492F-1C26-215D-D631-2DC92820F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217" r="8711"/>
            <a:stretch/>
          </p:blipFill>
          <p:spPr>
            <a:xfrm>
              <a:off x="9601897" y="2761546"/>
              <a:ext cx="1984751" cy="827783"/>
            </a:xfrm>
            <a:prstGeom prst="rect">
              <a:avLst/>
            </a:prstGeom>
          </p:spPr>
        </p:pic>
        <p:pic>
          <p:nvPicPr>
            <p:cNvPr id="12" name="Picture 11" descr="Shape, logo&#10;&#10;Description automatically generated with medium confidence">
              <a:extLst>
                <a:ext uri="{FF2B5EF4-FFF2-40B4-BE49-F238E27FC236}">
                  <a16:creationId xmlns:a16="http://schemas.microsoft.com/office/drawing/2014/main" id="{24F59697-A0BA-605E-036E-78300BB0C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t="23161" r="83393" b="29227"/>
            <a:stretch/>
          </p:blipFill>
          <p:spPr>
            <a:xfrm>
              <a:off x="10132118" y="3634304"/>
              <a:ext cx="919070" cy="759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803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>
            <a:spLocks noGrp="1"/>
          </p:cNvSpPr>
          <p:nvPr>
            <p:ph type="title"/>
          </p:nvPr>
        </p:nvSpPr>
        <p:spPr>
          <a:xfrm>
            <a:off x="534000" y="455233"/>
            <a:ext cx="11360800" cy="763600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" sz="3333" dirty="0"/>
              <a:t>Example Tasks Generated by GPT3 (before RLHF)</a:t>
            </a:r>
            <a:endParaRPr sz="3333" dirty="0"/>
          </a:p>
        </p:txBody>
      </p:sp>
      <p:sp>
        <p:nvSpPr>
          <p:cNvPr id="364" name="Google Shape;364;p5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30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261E4-AFFE-1518-7E56-881B60A3F41F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EFA56-DA37-14CC-DDAB-52862D9A8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1" t="44919" r="2451"/>
          <a:stretch/>
        </p:blipFill>
        <p:spPr>
          <a:xfrm>
            <a:off x="180445" y="1814512"/>
            <a:ext cx="11383191" cy="37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6066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>
            <a:spLocks noGrp="1"/>
          </p:cNvSpPr>
          <p:nvPr>
            <p:ph type="title"/>
          </p:nvPr>
        </p:nvSpPr>
        <p:spPr>
          <a:xfrm>
            <a:off x="534000" y="455233"/>
            <a:ext cx="11360800" cy="763600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" sz="3333" dirty="0"/>
              <a:t>Example Tasks Generated by GPT3 (before RLHF)</a:t>
            </a:r>
            <a:endParaRPr sz="3333" dirty="0"/>
          </a:p>
        </p:txBody>
      </p:sp>
      <p:sp>
        <p:nvSpPr>
          <p:cNvPr id="364" name="Google Shape;364;p5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31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261E4-AFFE-1518-7E56-881B60A3F41F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317889-E8CF-EEBE-0122-1F110DCC73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0" r="2083" b="55030"/>
          <a:stretch/>
        </p:blipFill>
        <p:spPr>
          <a:xfrm>
            <a:off x="227602" y="2034696"/>
            <a:ext cx="11545298" cy="3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3538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How Accurate is This Data?</a:t>
            </a:r>
            <a:endParaRPr dirty="0"/>
          </a:p>
        </p:txBody>
      </p:sp>
      <p:sp>
        <p:nvSpPr>
          <p:cNvPr id="370" name="Google Shape;370;p55"/>
          <p:cNvSpPr txBox="1">
            <a:spLocks noGrp="1"/>
          </p:cNvSpPr>
          <p:nvPr>
            <p:ph idx="4294967295"/>
          </p:nvPr>
        </p:nvSpPr>
        <p:spPr>
          <a:xfrm>
            <a:off x="629587" y="1825625"/>
            <a:ext cx="10724213" cy="4351338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t" anchorCtr="0" compatLnSpc="1">
            <a:prstTxWarp prst="textNoShape">
              <a:avLst/>
            </a:prstTxWarp>
            <a:normAutofit/>
          </a:bodyPr>
          <a:lstStyle/>
          <a:p>
            <a:pPr marL="609585" indent="-45718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2400" dirty="0">
                <a:solidFill>
                  <a:srgbClr val="666666"/>
                </a:solidFill>
                <a:ea typeface="Arial"/>
                <a:cs typeface="Arial"/>
                <a:sym typeface="Arial"/>
              </a:rPr>
              <a:t>200 random instructions are sampled for quality check</a:t>
            </a:r>
            <a:endParaRPr sz="2400" dirty="0">
              <a:solidFill>
                <a:srgbClr val="666666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5"/>
          <p:cNvSpPr txBox="1"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32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2A3FDB-6C9D-187E-74E3-8BB7869889F3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[Self-Instruct: Aligning Language Model with Self-Generated Instructions, Wang et al.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DACB1AF-BB75-4891-3344-8011355C9C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7957860"/>
              </p:ext>
            </p:extLst>
          </p:nvPr>
        </p:nvGraphicFramePr>
        <p:xfrm>
          <a:off x="-2775646" y="1825625"/>
          <a:ext cx="13873170" cy="5032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6F2DF-684D-7AD1-3580-BFC36C08F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4400" dirty="0"/>
              <a:t>Self-Instructing GPT3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9B85F-72A6-3F35-5584-22064FF79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 dirty="0"/>
              <a:t>Generate: </a:t>
            </a:r>
          </a:p>
          <a:p>
            <a:pPr lvl="1"/>
            <a:r>
              <a:rPr lang="en" dirty="0"/>
              <a:t>GPT3 (“</a:t>
            </a:r>
            <a:r>
              <a:rPr lang="en" dirty="0" err="1"/>
              <a:t>davinci</a:t>
            </a:r>
            <a:r>
              <a:rPr lang="en" dirty="0"/>
              <a:t>” engine).</a:t>
            </a:r>
          </a:p>
          <a:p>
            <a:pPr lvl="1"/>
            <a:r>
              <a:rPr lang="en" dirty="0"/>
              <a:t>We generated 52K instructions and 82K instances.</a:t>
            </a:r>
          </a:p>
          <a:p>
            <a:pPr lvl="1"/>
            <a:r>
              <a:rPr lang="en-US" dirty="0"/>
              <a:t>API cost ~$600</a:t>
            </a:r>
          </a:p>
          <a:p>
            <a:endParaRPr lang="en-US" dirty="0"/>
          </a:p>
          <a:p>
            <a:r>
              <a:rPr lang="en-US" b="1" dirty="0"/>
              <a:t>Align: </a:t>
            </a:r>
          </a:p>
          <a:p>
            <a:pPr lvl="1"/>
            <a:r>
              <a:rPr lang="en-US" dirty="0"/>
              <a:t>We finetuned GPT3 with this data via OpenAI API (2 epochs). **</a:t>
            </a:r>
          </a:p>
          <a:p>
            <a:pPr lvl="1"/>
            <a:r>
              <a:rPr lang="en-US" dirty="0"/>
              <a:t>API cost: ~$338 for finetuning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10C07-3B2C-2C7C-A079-BB18A384F8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CAC458-A91F-ABB3-2F2A-844123974819}"/>
              </a:ext>
            </a:extLst>
          </p:cNvPr>
          <p:cNvSpPr txBox="1"/>
          <p:nvPr/>
        </p:nvSpPr>
        <p:spPr>
          <a:xfrm>
            <a:off x="571499" y="5637099"/>
            <a:ext cx="1051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1067"/>
              </a:spcBef>
              <a:spcAft>
                <a:spcPts val="0"/>
              </a:spcAft>
              <a:buNone/>
            </a:pPr>
            <a:r>
              <a:rPr lang="en-US" sz="1800" dirty="0"/>
              <a:t>(** OpenAI training API is unclear about how it works, or how the parameters are updated.)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AF86C-9268-564B-2B9B-BD9E2B50299C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[Self-Instruct: Aligning Language Model with Self-Generated Instructions, Wang et al.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2133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Evaluation on User-Oriented Instructions</a:t>
            </a:r>
            <a:endParaRPr dirty="0"/>
          </a:p>
        </p:txBody>
      </p:sp>
      <p:sp>
        <p:nvSpPr>
          <p:cNvPr id="397" name="Google Shape;397;p58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34</a:t>
            </a:fld>
            <a:endParaRPr dirty="0">
              <a:latin typeface="Avenir Book" panose="02000503020000020003" pitchFamily="2" charset="0"/>
            </a:endParaRPr>
          </a:p>
        </p:txBody>
      </p:sp>
      <p:pic>
        <p:nvPicPr>
          <p:cNvPr id="9" name="Google Shape;393;p58">
            <a:extLst>
              <a:ext uri="{FF2B5EF4-FFF2-40B4-BE49-F238E27FC236}">
                <a16:creationId xmlns:a16="http://schemas.microsoft.com/office/drawing/2014/main" id="{D4E1BB27-3955-84CF-686F-4F3C38EECF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128" r="10092" b="11459"/>
          <a:stretch/>
        </p:blipFill>
        <p:spPr>
          <a:xfrm>
            <a:off x="71954" y="1333230"/>
            <a:ext cx="9284704" cy="6420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6547DD-EA22-921A-B5F6-C34F174C38E0}"/>
              </a:ext>
            </a:extLst>
          </p:cNvPr>
          <p:cNvSpPr/>
          <p:nvPr/>
        </p:nvSpPr>
        <p:spPr>
          <a:xfrm rot="3271276">
            <a:off x="6345000" y="5849361"/>
            <a:ext cx="469825" cy="683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641095-AA27-2136-E76A-C25A9A9E3C27}"/>
              </a:ext>
            </a:extLst>
          </p:cNvPr>
          <p:cNvGrpSpPr>
            <a:grpSpLocks noChangeAspect="1"/>
          </p:cNvGrpSpPr>
          <p:nvPr/>
        </p:nvGrpSpPr>
        <p:grpSpPr>
          <a:xfrm>
            <a:off x="698447" y="2188679"/>
            <a:ext cx="2424518" cy="4381421"/>
            <a:chOff x="1303233" y="2495538"/>
            <a:chExt cx="2149963" cy="3671031"/>
          </a:xfrm>
        </p:grpSpPr>
        <p:pic>
          <p:nvPicPr>
            <p:cNvPr id="54" name="Google Shape;394;p58">
              <a:extLst>
                <a:ext uri="{FF2B5EF4-FFF2-40B4-BE49-F238E27FC236}">
                  <a16:creationId xmlns:a16="http://schemas.microsoft.com/office/drawing/2014/main" id="{447F13E3-F2BB-D46F-75AB-74421B468B1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70760" b="4215"/>
            <a:stretch/>
          </p:blipFill>
          <p:spPr>
            <a:xfrm>
              <a:off x="1303233" y="2495538"/>
              <a:ext cx="1747954" cy="367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B05D49E-3F4B-BEEA-B495-CBB93F924BFF}"/>
                </a:ext>
              </a:extLst>
            </p:cNvPr>
            <p:cNvSpPr/>
            <p:nvPr/>
          </p:nvSpPr>
          <p:spPr>
            <a:xfrm rot="3839491">
              <a:off x="2587854" y="5258074"/>
              <a:ext cx="552994" cy="1177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Google Shape;394;p58">
            <a:extLst>
              <a:ext uri="{FF2B5EF4-FFF2-40B4-BE49-F238E27FC236}">
                <a16:creationId xmlns:a16="http://schemas.microsoft.com/office/drawing/2014/main" id="{25EAD72C-42B1-A0C7-19D2-9EC13E84E3C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80333" b="7351"/>
          <a:stretch/>
        </p:blipFill>
        <p:spPr>
          <a:xfrm>
            <a:off x="2669618" y="2188677"/>
            <a:ext cx="1325866" cy="423798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AE305FE-F0DE-0483-3D4F-5E88E0AA9DF4}"/>
              </a:ext>
            </a:extLst>
          </p:cNvPr>
          <p:cNvSpPr/>
          <p:nvPr/>
        </p:nvSpPr>
        <p:spPr>
          <a:xfrm rot="3839491">
            <a:off x="5449800" y="5205939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CE7B3-8B9D-4D0D-2394-B260B0B89E5F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[Self-Instruct: Aligning Language Model with Self-Generated Instructions, Wang et al.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077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Evaluation on User-Oriented Instructions</a:t>
            </a:r>
            <a:endParaRPr dirty="0"/>
          </a:p>
        </p:txBody>
      </p:sp>
      <p:sp>
        <p:nvSpPr>
          <p:cNvPr id="397" name="Google Shape;397;p58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35</a:t>
            </a:fld>
            <a:endParaRPr dirty="0">
              <a:latin typeface="Avenir Book" panose="02000503020000020003" pitchFamily="2" charset="0"/>
            </a:endParaRPr>
          </a:p>
        </p:txBody>
      </p:sp>
      <p:pic>
        <p:nvPicPr>
          <p:cNvPr id="9" name="Google Shape;393;p58">
            <a:extLst>
              <a:ext uri="{FF2B5EF4-FFF2-40B4-BE49-F238E27FC236}">
                <a16:creationId xmlns:a16="http://schemas.microsoft.com/office/drawing/2014/main" id="{D4E1BB27-3955-84CF-686F-4F3C38EECF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128" r="10092" b="11459"/>
          <a:stretch/>
        </p:blipFill>
        <p:spPr>
          <a:xfrm>
            <a:off x="71954" y="1333230"/>
            <a:ext cx="9284704" cy="6420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6547DD-EA22-921A-B5F6-C34F174C38E0}"/>
              </a:ext>
            </a:extLst>
          </p:cNvPr>
          <p:cNvSpPr/>
          <p:nvPr/>
        </p:nvSpPr>
        <p:spPr>
          <a:xfrm rot="3271276">
            <a:off x="6345000" y="5849361"/>
            <a:ext cx="469825" cy="683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E875BF-1992-D020-58BC-509B1C3538A8}"/>
              </a:ext>
            </a:extLst>
          </p:cNvPr>
          <p:cNvSpPr txBox="1"/>
          <p:nvPr/>
        </p:nvSpPr>
        <p:spPr>
          <a:xfrm>
            <a:off x="9287463" y="2173362"/>
            <a:ext cx="1815903" cy="299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LM pretraining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8E521-16D0-220D-BF16-DA9D97C6EF71}"/>
              </a:ext>
            </a:extLst>
          </p:cNvPr>
          <p:cNvSpPr txBox="1"/>
          <p:nvPr/>
        </p:nvSpPr>
        <p:spPr>
          <a:xfrm>
            <a:off x="9018936" y="2835256"/>
            <a:ext cx="2352955" cy="299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vanilla GPT3 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davinci</a:t>
            </a:r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744D-3F4D-E267-4A96-8319810011E0}"/>
              </a:ext>
            </a:extLst>
          </p:cNvPr>
          <p:cNvSpPr txBox="1"/>
          <p:nvPr/>
        </p:nvSpPr>
        <p:spPr>
          <a:xfrm>
            <a:off x="8791057" y="3642371"/>
            <a:ext cx="2816708" cy="299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GPT3-instruct (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davinci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-001</a:t>
            </a:r>
            <a:r>
              <a:rPr lang="en-US" sz="1600" dirty="0">
                <a:latin typeface="Avenir Book" panose="02000503020000020003" pitchFamily="2" charset="0"/>
              </a:rPr>
              <a:t>)</a:t>
            </a:r>
            <a:endParaRPr lang="en-US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77C6F4-219A-1D76-2EFB-45DDB5CAE82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10195414" y="2472426"/>
            <a:ext cx="1" cy="3628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C26D14-3A57-7884-A1EC-7D4A51302DD2}"/>
              </a:ext>
            </a:extLst>
          </p:cNvPr>
          <p:cNvSpPr txBox="1"/>
          <p:nvPr/>
        </p:nvSpPr>
        <p:spPr>
          <a:xfrm>
            <a:off x="10138602" y="3220089"/>
            <a:ext cx="1815903" cy="299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Avenir Book" panose="02000503020000020003" pitchFamily="2" charset="0"/>
              </a:rPr>
              <a:t>+ i</a:t>
            </a:r>
            <a:r>
              <a:rPr lang="en-US" sz="1600">
                <a:solidFill>
                  <a:schemeClr val="tx1"/>
                </a:solidFill>
                <a:latin typeface="Avenir Book" panose="02000503020000020003" pitchFamily="2" charset="0"/>
              </a:rPr>
              <a:t>nstruct-tuning</a:t>
            </a:r>
            <a:endParaRPr lang="en-US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FEC9BD-A87E-437D-0CFB-AE45B627F4E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0195414" y="3134320"/>
            <a:ext cx="3997" cy="50805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641095-AA27-2136-E76A-C25A9A9E3C27}"/>
              </a:ext>
            </a:extLst>
          </p:cNvPr>
          <p:cNvGrpSpPr>
            <a:grpSpLocks noChangeAspect="1"/>
          </p:cNvGrpSpPr>
          <p:nvPr/>
        </p:nvGrpSpPr>
        <p:grpSpPr>
          <a:xfrm>
            <a:off x="698447" y="2188679"/>
            <a:ext cx="2424518" cy="4381421"/>
            <a:chOff x="1303233" y="2495538"/>
            <a:chExt cx="2149963" cy="3671031"/>
          </a:xfrm>
        </p:grpSpPr>
        <p:pic>
          <p:nvPicPr>
            <p:cNvPr id="54" name="Google Shape;394;p58">
              <a:extLst>
                <a:ext uri="{FF2B5EF4-FFF2-40B4-BE49-F238E27FC236}">
                  <a16:creationId xmlns:a16="http://schemas.microsoft.com/office/drawing/2014/main" id="{447F13E3-F2BB-D46F-75AB-74421B468B1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70760" b="4215"/>
            <a:stretch/>
          </p:blipFill>
          <p:spPr>
            <a:xfrm>
              <a:off x="1303233" y="2495538"/>
              <a:ext cx="1747954" cy="367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B05D49E-3F4B-BEEA-B495-CBB93F924BFF}"/>
                </a:ext>
              </a:extLst>
            </p:cNvPr>
            <p:cNvSpPr/>
            <p:nvPr/>
          </p:nvSpPr>
          <p:spPr>
            <a:xfrm rot="3839491">
              <a:off x="2587854" y="5258074"/>
              <a:ext cx="552994" cy="1177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Google Shape;394;p58">
            <a:extLst>
              <a:ext uri="{FF2B5EF4-FFF2-40B4-BE49-F238E27FC236}">
                <a16:creationId xmlns:a16="http://schemas.microsoft.com/office/drawing/2014/main" id="{25EAD72C-42B1-A0C7-19D2-9EC13E84E3C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80333" b="7351"/>
          <a:stretch/>
        </p:blipFill>
        <p:spPr>
          <a:xfrm>
            <a:off x="2669618" y="2188677"/>
            <a:ext cx="1325866" cy="423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395;p58">
            <a:extLst>
              <a:ext uri="{FF2B5EF4-FFF2-40B4-BE49-F238E27FC236}">
                <a16:creationId xmlns:a16="http://schemas.microsoft.com/office/drawing/2014/main" id="{D0EB54CC-7DBE-0C3C-D80A-4B902C56ECE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r="65009" b="7351"/>
          <a:stretch/>
        </p:blipFill>
        <p:spPr>
          <a:xfrm>
            <a:off x="3979372" y="2186846"/>
            <a:ext cx="1420469" cy="423798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AE305FE-F0DE-0483-3D4F-5E88E0AA9DF4}"/>
              </a:ext>
            </a:extLst>
          </p:cNvPr>
          <p:cNvSpPr/>
          <p:nvPr/>
        </p:nvSpPr>
        <p:spPr>
          <a:xfrm rot="3839491">
            <a:off x="5449800" y="5205939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EAA9B3-6999-31BE-1861-0ECC0606B2CA}"/>
              </a:ext>
            </a:extLst>
          </p:cNvPr>
          <p:cNvSpPr/>
          <p:nvPr/>
        </p:nvSpPr>
        <p:spPr>
          <a:xfrm>
            <a:off x="6096000" y="4643767"/>
            <a:ext cx="5858505" cy="1351954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Noisy, but diverse “self-instruct” data ~ thousands of clean human-written data</a:t>
            </a:r>
            <a:endParaRPr lang="en-US" sz="24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5D74D-5D99-B913-37C4-960B31F7F9BF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[Self-Instruct: Aligning Language Model with Self-Generated Instructions, Wang et al.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595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Evaluation on User-Oriented Instructions</a:t>
            </a:r>
            <a:endParaRPr dirty="0"/>
          </a:p>
        </p:txBody>
      </p:sp>
      <p:sp>
        <p:nvSpPr>
          <p:cNvPr id="397" name="Google Shape;397;p58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36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CD2F5-D7C4-DEAF-9B2F-9224B725E290}"/>
              </a:ext>
            </a:extLst>
          </p:cNvPr>
          <p:cNvSpPr/>
          <p:nvPr/>
        </p:nvSpPr>
        <p:spPr>
          <a:xfrm rot="3839491">
            <a:off x="4865957" y="5048515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393;p58">
            <a:extLst>
              <a:ext uri="{FF2B5EF4-FFF2-40B4-BE49-F238E27FC236}">
                <a16:creationId xmlns:a16="http://schemas.microsoft.com/office/drawing/2014/main" id="{D4E1BB27-3955-84CF-686F-4F3C38EECF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128" r="10092" b="11459"/>
          <a:stretch/>
        </p:blipFill>
        <p:spPr>
          <a:xfrm>
            <a:off x="71954" y="1333230"/>
            <a:ext cx="9284704" cy="6420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6547DD-EA22-921A-B5F6-C34F174C38E0}"/>
              </a:ext>
            </a:extLst>
          </p:cNvPr>
          <p:cNvSpPr/>
          <p:nvPr/>
        </p:nvSpPr>
        <p:spPr>
          <a:xfrm rot="3271276">
            <a:off x="6433719" y="5761559"/>
            <a:ext cx="469825" cy="683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DE2E-8BA4-60C1-70B3-7FD54A280355}"/>
              </a:ext>
            </a:extLst>
          </p:cNvPr>
          <p:cNvGrpSpPr/>
          <p:nvPr/>
        </p:nvGrpSpPr>
        <p:grpSpPr>
          <a:xfrm>
            <a:off x="8784744" y="2173362"/>
            <a:ext cx="3371762" cy="2765944"/>
            <a:chOff x="8474640" y="2033470"/>
            <a:chExt cx="3786068" cy="31311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BB8BBE-7597-7B85-D147-A3C579E0B326}"/>
                </a:ext>
              </a:extLst>
            </p:cNvPr>
            <p:cNvSpPr txBox="1"/>
            <p:nvPr/>
          </p:nvSpPr>
          <p:spPr>
            <a:xfrm>
              <a:off x="9039131" y="2033470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LM pretraining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AB5BA8-AC01-4380-D42C-E7449D97A260}"/>
                </a:ext>
              </a:extLst>
            </p:cNvPr>
            <p:cNvSpPr txBox="1"/>
            <p:nvPr/>
          </p:nvSpPr>
          <p:spPr>
            <a:xfrm>
              <a:off x="8737609" y="2782764"/>
              <a:ext cx="2642075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vanilla GPT3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E10E0C-7F91-CA95-6E24-746663972FDE}"/>
                </a:ext>
              </a:extLst>
            </p:cNvPr>
            <p:cNvSpPr txBox="1"/>
            <p:nvPr/>
          </p:nvSpPr>
          <p:spPr>
            <a:xfrm>
              <a:off x="8481730" y="3696455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-001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72E94E3-224F-05BB-C2FF-69007CF5C477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 flipH="1">
              <a:off x="10058647" y="2372024"/>
              <a:ext cx="1" cy="41074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3A799A-125D-9B8F-D33B-FE74DE62E016}"/>
                </a:ext>
              </a:extLst>
            </p:cNvPr>
            <p:cNvSpPr txBox="1"/>
            <p:nvPr/>
          </p:nvSpPr>
          <p:spPr>
            <a:xfrm>
              <a:off x="8474640" y="4826089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-002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E8F249-73E6-0298-3476-1F497B11114E}"/>
                </a:ext>
              </a:extLst>
            </p:cNvPr>
            <p:cNvSpPr txBox="1"/>
            <p:nvPr/>
          </p:nvSpPr>
          <p:spPr>
            <a:xfrm>
              <a:off x="9994854" y="3218412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latin typeface="Avenir Book" panose="02000503020000020003" pitchFamily="2" charset="0"/>
                </a:rPr>
                <a:t>+ i</a:t>
              </a:r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nstruct-tuning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29282C-63BA-D7B0-A27D-43440852895F}"/>
                </a:ext>
              </a:extLst>
            </p:cNvPr>
            <p:cNvSpPr txBox="1"/>
            <p:nvPr/>
          </p:nvSpPr>
          <p:spPr>
            <a:xfrm>
              <a:off x="10053213" y="4109100"/>
              <a:ext cx="22074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+ code </a:t>
              </a:r>
              <a:r>
                <a:rPr lang="en-US" sz="1600" dirty="0">
                  <a:latin typeface="Avenir Book" panose="02000503020000020003" pitchFamily="2" charset="0"/>
                </a:rPr>
                <a:t>pre-training + instruct-tuning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9BFDD0A-50F0-3D79-1BC8-5162053E2260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10058647" y="3121318"/>
              <a:ext cx="4488" cy="5751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2D1BBCA-F73C-6458-A044-27E1E4E0A405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 flipH="1">
              <a:off x="10056046" y="4035009"/>
              <a:ext cx="7089" cy="79108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50311F5-5335-71DB-B62E-1CBD4720F0E0}"/>
                  </a:ext>
                </a:extLst>
              </p:cNvPr>
              <p:cNvSpPr/>
              <p:nvPr/>
            </p:nvSpPr>
            <p:spPr>
              <a:xfrm>
                <a:off x="8179735" y="5285723"/>
                <a:ext cx="3635912" cy="1123155"/>
              </a:xfrm>
              <a:prstGeom prst="roundRect">
                <a:avLst/>
              </a:prstGeom>
              <a:solidFill>
                <a:srgbClr val="EAEDFD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Pre-trained on code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   better base LM?</a:t>
                </a:r>
              </a:p>
            </p:txBody>
          </p:sp>
        </mc:Choice>
        <mc:Fallback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50311F5-5335-71DB-B62E-1CBD4720F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735" y="5285723"/>
                <a:ext cx="3635912" cy="11231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635A4BF-0BFB-F077-CD08-7F8ADB0E0BAC}"/>
              </a:ext>
            </a:extLst>
          </p:cNvPr>
          <p:cNvSpPr/>
          <p:nvPr/>
        </p:nvSpPr>
        <p:spPr>
          <a:xfrm rot="3839491">
            <a:off x="6138165" y="5108149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6F0AC51-13BB-E1EA-1895-1EDA26E7914C}"/>
              </a:ext>
            </a:extLst>
          </p:cNvPr>
          <p:cNvGrpSpPr>
            <a:grpSpLocks noChangeAspect="1"/>
          </p:cNvGrpSpPr>
          <p:nvPr/>
        </p:nvGrpSpPr>
        <p:grpSpPr>
          <a:xfrm>
            <a:off x="698447" y="2188679"/>
            <a:ext cx="2424518" cy="4381421"/>
            <a:chOff x="1303233" y="2495538"/>
            <a:chExt cx="2149963" cy="3671031"/>
          </a:xfrm>
        </p:grpSpPr>
        <p:pic>
          <p:nvPicPr>
            <p:cNvPr id="35" name="Google Shape;394;p58">
              <a:extLst>
                <a:ext uri="{FF2B5EF4-FFF2-40B4-BE49-F238E27FC236}">
                  <a16:creationId xmlns:a16="http://schemas.microsoft.com/office/drawing/2014/main" id="{37AEA163-8BA5-FFCC-60D1-158C2ED4880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r="70760" b="4215"/>
            <a:stretch/>
          </p:blipFill>
          <p:spPr>
            <a:xfrm>
              <a:off x="1303233" y="2495538"/>
              <a:ext cx="1747954" cy="367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9C6F6A-585C-6FA0-9B41-6F963DBFA742}"/>
                </a:ext>
              </a:extLst>
            </p:cNvPr>
            <p:cNvSpPr/>
            <p:nvPr/>
          </p:nvSpPr>
          <p:spPr>
            <a:xfrm rot="3839491">
              <a:off x="2587854" y="5258074"/>
              <a:ext cx="552994" cy="1177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Google Shape;394;p58">
            <a:extLst>
              <a:ext uri="{FF2B5EF4-FFF2-40B4-BE49-F238E27FC236}">
                <a16:creationId xmlns:a16="http://schemas.microsoft.com/office/drawing/2014/main" id="{2D2236EE-5248-9018-C59F-D9C138F6FD5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0333" b="7351"/>
          <a:stretch/>
        </p:blipFill>
        <p:spPr>
          <a:xfrm>
            <a:off x="2669618" y="2188677"/>
            <a:ext cx="1325866" cy="423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95;p58">
            <a:extLst>
              <a:ext uri="{FF2B5EF4-FFF2-40B4-BE49-F238E27FC236}">
                <a16:creationId xmlns:a16="http://schemas.microsoft.com/office/drawing/2014/main" id="{C73C29B4-3953-01B1-3298-CCFBB9EC796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r="34387" b="7351"/>
          <a:stretch/>
        </p:blipFill>
        <p:spPr>
          <a:xfrm>
            <a:off x="3979372" y="2186846"/>
            <a:ext cx="2663593" cy="423798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92E4379-3B09-2C17-612F-0912383CE73D}"/>
              </a:ext>
            </a:extLst>
          </p:cNvPr>
          <p:cNvSpPr/>
          <p:nvPr/>
        </p:nvSpPr>
        <p:spPr>
          <a:xfrm rot="3839491">
            <a:off x="6370077" y="5280427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7C1FC-6AFB-3210-6393-3E1ABAA00A5E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[Self-Instruct: Aligning Language Model with Self-Generated Instructions, Wang et al.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119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Evaluation on User-Oriented Instructions</a:t>
            </a:r>
            <a:endParaRPr dirty="0"/>
          </a:p>
        </p:txBody>
      </p:sp>
      <p:sp>
        <p:nvSpPr>
          <p:cNvPr id="397" name="Google Shape;397;p58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37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CD2F5-D7C4-DEAF-9B2F-9224B725E290}"/>
              </a:ext>
            </a:extLst>
          </p:cNvPr>
          <p:cNvSpPr/>
          <p:nvPr/>
        </p:nvSpPr>
        <p:spPr>
          <a:xfrm rot="3839491">
            <a:off x="6138165" y="5108149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393;p58">
            <a:extLst>
              <a:ext uri="{FF2B5EF4-FFF2-40B4-BE49-F238E27FC236}">
                <a16:creationId xmlns:a16="http://schemas.microsoft.com/office/drawing/2014/main" id="{D4E1BB27-3955-84CF-686F-4F3C38EECF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128" r="10092" b="11459"/>
          <a:stretch/>
        </p:blipFill>
        <p:spPr>
          <a:xfrm>
            <a:off x="71954" y="1333230"/>
            <a:ext cx="9284704" cy="6420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FCA8E81-6B7F-2801-F35D-CE7E6CAB7159}"/>
              </a:ext>
            </a:extLst>
          </p:cNvPr>
          <p:cNvGrpSpPr/>
          <p:nvPr/>
        </p:nvGrpSpPr>
        <p:grpSpPr>
          <a:xfrm>
            <a:off x="8550557" y="2173362"/>
            <a:ext cx="3605948" cy="3869486"/>
            <a:chOff x="8211678" y="2033470"/>
            <a:chExt cx="4049030" cy="43804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2EB690-25E7-B755-D2E2-F5FB0CDA496B}"/>
                </a:ext>
              </a:extLst>
            </p:cNvPr>
            <p:cNvSpPr txBox="1"/>
            <p:nvPr/>
          </p:nvSpPr>
          <p:spPr>
            <a:xfrm>
              <a:off x="9039131" y="2033470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LM pretraining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EE520F-5962-DAD9-6C44-A7AAFB7B7937}"/>
                </a:ext>
              </a:extLst>
            </p:cNvPr>
            <p:cNvSpPr txBox="1"/>
            <p:nvPr/>
          </p:nvSpPr>
          <p:spPr>
            <a:xfrm>
              <a:off x="8737609" y="2782764"/>
              <a:ext cx="2642075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vanilla GPT3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00E4FE-7453-A3DA-57BF-81A1C8D87F48}"/>
                </a:ext>
              </a:extLst>
            </p:cNvPr>
            <p:cNvSpPr txBox="1"/>
            <p:nvPr/>
          </p:nvSpPr>
          <p:spPr>
            <a:xfrm>
              <a:off x="8481730" y="3696455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-001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9324DA-0F44-76BF-FA98-935B3555A3FD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flipH="1">
              <a:off x="10058647" y="2372024"/>
              <a:ext cx="1" cy="41074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F1E7C9-3EAC-35B9-68C3-D0292378C82A}"/>
                </a:ext>
              </a:extLst>
            </p:cNvPr>
            <p:cNvSpPr txBox="1"/>
            <p:nvPr/>
          </p:nvSpPr>
          <p:spPr>
            <a:xfrm>
              <a:off x="8474640" y="4826089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-002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FD991B-1C6D-92BF-9093-FDE3D121DF83}"/>
                </a:ext>
              </a:extLst>
            </p:cNvPr>
            <p:cNvSpPr txBox="1"/>
            <p:nvPr/>
          </p:nvSpPr>
          <p:spPr>
            <a:xfrm>
              <a:off x="10105664" y="5770388"/>
              <a:ext cx="1748940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</a:t>
              </a:r>
              <a:b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-003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A25C31-2851-57E9-A120-B3089B29D693}"/>
                </a:ext>
              </a:extLst>
            </p:cNvPr>
            <p:cNvSpPr txBox="1"/>
            <p:nvPr/>
          </p:nvSpPr>
          <p:spPr>
            <a:xfrm>
              <a:off x="9994854" y="3218412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latin typeface="Avenir Book" panose="02000503020000020003" pitchFamily="2" charset="0"/>
                </a:rPr>
                <a:t>+ i</a:t>
              </a:r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nstruct-tuning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FC2311-C754-9571-D369-4247094AADAA}"/>
                </a:ext>
              </a:extLst>
            </p:cNvPr>
            <p:cNvSpPr txBox="1"/>
            <p:nvPr/>
          </p:nvSpPr>
          <p:spPr>
            <a:xfrm>
              <a:off x="10053213" y="4109100"/>
              <a:ext cx="22074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+ code </a:t>
              </a:r>
              <a:r>
                <a:rPr lang="en-US" sz="1600" dirty="0">
                  <a:latin typeface="Avenir Book" panose="02000503020000020003" pitchFamily="2" charset="0"/>
                </a:rPr>
                <a:t>pre-training + instruct-tuning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B033B3-0B23-DF90-2E93-FE699BE0336B}"/>
                </a:ext>
              </a:extLst>
            </p:cNvPr>
            <p:cNvSpPr txBox="1"/>
            <p:nvPr/>
          </p:nvSpPr>
          <p:spPr>
            <a:xfrm>
              <a:off x="8211678" y="5771900"/>
              <a:ext cx="1748940" cy="6420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ChatGPT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FD30E1-F4C8-F712-462A-5A3307E893E5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10058647" y="3121318"/>
              <a:ext cx="4488" cy="5751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F79D9F-2B3C-147A-88B5-0E05A57BA39C}"/>
                </a:ext>
              </a:extLst>
            </p:cNvPr>
            <p:cNvCxnSpPr>
              <a:cxnSpLocks/>
              <a:stCxn id="17" idx="2"/>
              <a:endCxn id="23" idx="0"/>
            </p:cNvCxnSpPr>
            <p:nvPr/>
          </p:nvCxnSpPr>
          <p:spPr>
            <a:xfrm flipH="1">
              <a:off x="10056046" y="4035009"/>
              <a:ext cx="7089" cy="79108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C31E516-617D-4A70-9A39-624867FFC36F}"/>
                </a:ext>
              </a:extLst>
            </p:cNvPr>
            <p:cNvCxnSpPr>
              <a:cxnSpLocks/>
              <a:stCxn id="23" idx="2"/>
              <a:endCxn id="28" idx="0"/>
            </p:cNvCxnSpPr>
            <p:nvPr/>
          </p:nvCxnSpPr>
          <p:spPr>
            <a:xfrm flipH="1">
              <a:off x="9086148" y="5164643"/>
              <a:ext cx="969898" cy="60725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E4BA42F-EC82-43A2-9418-07F5E7F990CF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10056046" y="5164643"/>
              <a:ext cx="924088" cy="60574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0535B8F-B500-0342-BB38-14514C678D3C}"/>
                </a:ext>
              </a:extLst>
            </p:cNvPr>
            <p:cNvSpPr txBox="1"/>
            <p:nvPr/>
          </p:nvSpPr>
          <p:spPr>
            <a:xfrm>
              <a:off x="9438135" y="5330398"/>
              <a:ext cx="11417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+ RLHF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A22592-064A-69C3-B503-2B7A1B8F18A7}"/>
              </a:ext>
            </a:extLst>
          </p:cNvPr>
          <p:cNvGrpSpPr>
            <a:grpSpLocks noChangeAspect="1"/>
          </p:cNvGrpSpPr>
          <p:nvPr/>
        </p:nvGrpSpPr>
        <p:grpSpPr>
          <a:xfrm>
            <a:off x="698447" y="2188679"/>
            <a:ext cx="2424518" cy="4381421"/>
            <a:chOff x="1303233" y="2495538"/>
            <a:chExt cx="2149963" cy="3671031"/>
          </a:xfrm>
        </p:grpSpPr>
        <p:pic>
          <p:nvPicPr>
            <p:cNvPr id="48" name="Google Shape;394;p58">
              <a:extLst>
                <a:ext uri="{FF2B5EF4-FFF2-40B4-BE49-F238E27FC236}">
                  <a16:creationId xmlns:a16="http://schemas.microsoft.com/office/drawing/2014/main" id="{77D8433F-DBF4-23C2-74D7-E4A1EC7C1BC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70760" b="4215"/>
            <a:stretch/>
          </p:blipFill>
          <p:spPr>
            <a:xfrm>
              <a:off x="1303233" y="2495538"/>
              <a:ext cx="1747954" cy="367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81CD9E4-96A4-DBFE-51C9-2688730BC5AE}"/>
                </a:ext>
              </a:extLst>
            </p:cNvPr>
            <p:cNvSpPr/>
            <p:nvPr/>
          </p:nvSpPr>
          <p:spPr>
            <a:xfrm rot="3839491">
              <a:off x="2587854" y="5258074"/>
              <a:ext cx="552994" cy="1177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Google Shape;394;p58">
            <a:extLst>
              <a:ext uri="{FF2B5EF4-FFF2-40B4-BE49-F238E27FC236}">
                <a16:creationId xmlns:a16="http://schemas.microsoft.com/office/drawing/2014/main" id="{C84D312B-B0D7-2B78-5C65-74BC340C17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80333" b="7351"/>
          <a:stretch/>
        </p:blipFill>
        <p:spPr>
          <a:xfrm>
            <a:off x="2669618" y="2188677"/>
            <a:ext cx="1325866" cy="423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95;p58">
            <a:extLst>
              <a:ext uri="{FF2B5EF4-FFF2-40B4-BE49-F238E27FC236}">
                <a16:creationId xmlns:a16="http://schemas.microsoft.com/office/drawing/2014/main" id="{2B938E81-6CA6-AACC-8AE5-BFE419069A6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b="7351"/>
          <a:stretch/>
        </p:blipFill>
        <p:spPr>
          <a:xfrm>
            <a:off x="3979372" y="2186846"/>
            <a:ext cx="4059516" cy="42379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118592-250A-CE0F-2E15-463A4FE6B45A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[Self-Instruct: Aligning Language Model with Self-Generated Instructions, Wang et al.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231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Summary Thus Far </a:t>
            </a:r>
            <a:endParaRPr dirty="0"/>
          </a:p>
        </p:txBody>
      </p:sp>
      <p:sp>
        <p:nvSpPr>
          <p:cNvPr id="420" name="Google Shape;420;p61"/>
          <p:cNvSpPr txBox="1">
            <a:spLocks noGrp="1"/>
          </p:cNvSpPr>
          <p:nvPr>
            <p:ph idx="1"/>
          </p:nvPr>
        </p:nvSpPr>
        <p:spPr>
          <a:xfrm>
            <a:off x="570016" y="1514475"/>
            <a:ext cx="10783784" cy="4964112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Unclear whether RLHF is the best approach forward. </a:t>
            </a:r>
          </a:p>
          <a:p>
            <a:pPr marL="1066785" lvl="1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>
                <a:solidFill>
                  <a:srgbClr val="00B050"/>
                </a:solidFill>
              </a:rPr>
              <a:t>Data diversity</a:t>
            </a:r>
            <a:r>
              <a:rPr lang="en" sz="2000" dirty="0"/>
              <a:t> seems to be necessary for building successful generalist models. </a:t>
            </a:r>
          </a:p>
          <a:p>
            <a:pPr marL="1523985" lvl="2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Though it is </a:t>
            </a:r>
            <a:r>
              <a:rPr lang="en" sz="1600" dirty="0">
                <a:solidFill>
                  <a:srgbClr val="C00000"/>
                </a:solidFill>
              </a:rPr>
              <a:t>expensive</a:t>
            </a:r>
            <a:r>
              <a:rPr lang="en" sz="1600" dirty="0"/>
              <a:t> to optimize for.</a:t>
            </a:r>
          </a:p>
          <a:p>
            <a:pPr marL="1066785" lvl="1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>
                <a:solidFill>
                  <a:srgbClr val="C00000"/>
                </a:solidFill>
              </a:rPr>
              <a:t>Mismatch </a:t>
            </a:r>
            <a:r>
              <a:rPr lang="en" sz="2000" dirty="0"/>
              <a:t>between human expectation vs. pre-training </a:t>
            </a:r>
          </a:p>
          <a:p>
            <a:pPr marL="1523985" lvl="2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A contributor to their hallucination (?). </a:t>
            </a:r>
          </a:p>
          <a:p>
            <a:pPr marL="152396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sz="2400" dirty="0"/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Self-Instruct: </a:t>
            </a:r>
          </a:p>
          <a:p>
            <a:pPr marL="1066785" lvl="1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</a:pPr>
            <a:r>
              <a:rPr lang="en" sz="2000" dirty="0"/>
              <a:t>Rely on creativity induced by an LLM’s themselves. </a:t>
            </a:r>
          </a:p>
          <a:p>
            <a:pPr marL="1066785" lvl="1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</a:pPr>
            <a:r>
              <a:rPr lang="en" sz="2000" dirty="0"/>
              <a:t>Applicable to a broad range of LLMs.</a:t>
            </a:r>
            <a:endParaRPr sz="2000" dirty="0"/>
          </a:p>
          <a:p>
            <a:pPr marL="1066785" lvl="1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</a:pPr>
            <a:r>
              <a:rPr lang="en" sz="2000" dirty="0"/>
              <a:t>Several open-source models utilize “Self-Instruct” data. </a:t>
            </a:r>
          </a:p>
        </p:txBody>
      </p:sp>
      <p:sp>
        <p:nvSpPr>
          <p:cNvPr id="419" name="Google Shape;419;p61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38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B4ED2-3E5A-42D0-987C-35AE7BD42C9C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(* See also concurrent work: Unnatural-Instructions [</a:t>
            </a:r>
            <a:r>
              <a:rPr lang="en-US" sz="1400" dirty="0" err="1">
                <a:latin typeface="Avenir Book" panose="02000503020000020003" pitchFamily="2" charset="0"/>
              </a:rPr>
              <a:t>Honovich</a:t>
            </a:r>
            <a:r>
              <a:rPr lang="en-US" sz="1400" dirty="0">
                <a:latin typeface="Avenir Book" panose="02000503020000020003" pitchFamily="2" charset="0"/>
              </a:rPr>
              <a:t> et al. 2022] and Self-Chat [Xu et al. 2023] )</a:t>
            </a:r>
          </a:p>
        </p:txBody>
      </p:sp>
    </p:spTree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0385B8E-981D-5B78-9B58-081113260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514475"/>
            <a:ext cx="11244883" cy="4662488"/>
          </a:xfrm>
        </p:spPr>
        <p:txBody>
          <a:bodyPr/>
          <a:lstStyle/>
          <a:p>
            <a:r>
              <a:rPr lang="en-US" dirty="0"/>
              <a:t>So, we used LM to generate data for aligning </a:t>
            </a:r>
            <a:r>
              <a:rPr lang="en-US" dirty="0">
                <a:solidFill>
                  <a:srgbClr val="C00000"/>
                </a:solidFill>
              </a:rPr>
              <a:t>itself</a:t>
            </a:r>
            <a:r>
              <a:rPr lang="en-US" dirty="0"/>
              <a:t>?? </a:t>
            </a:r>
          </a:p>
          <a:p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 a Sec …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5D2B71-AB03-18D5-E40C-14E2852C94CA}"/>
              </a:ext>
            </a:extLst>
          </p:cNvPr>
          <p:cNvGraphicFramePr/>
          <p:nvPr/>
        </p:nvGraphicFramePr>
        <p:xfrm>
          <a:off x="2478156" y="4744278"/>
          <a:ext cx="7685409" cy="1499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Google Shape;394;p58">
            <a:extLst>
              <a:ext uri="{FF2B5EF4-FFF2-40B4-BE49-F238E27FC236}">
                <a16:creationId xmlns:a16="http://schemas.microsoft.com/office/drawing/2014/main" id="{B4C5D998-E046-3CB9-F5F5-FF98437065D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 l="80333" b="7351"/>
          <a:stretch/>
        </p:blipFill>
        <p:spPr>
          <a:xfrm>
            <a:off x="9299852" y="346935"/>
            <a:ext cx="1325866" cy="423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95;p58">
            <a:extLst>
              <a:ext uri="{FF2B5EF4-FFF2-40B4-BE49-F238E27FC236}">
                <a16:creationId xmlns:a16="http://schemas.microsoft.com/office/drawing/2014/main" id="{47E93EB4-7A15-61C7-AFA6-D48F0076540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</a:blip>
          <a:srcRect r="65009" b="7351"/>
          <a:stretch/>
        </p:blipFill>
        <p:spPr>
          <a:xfrm>
            <a:off x="10609606" y="345104"/>
            <a:ext cx="1420469" cy="42379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CD4284-7FA0-FBCB-3965-DB4699003A2E}"/>
              </a:ext>
            </a:extLst>
          </p:cNvPr>
          <p:cNvSpPr/>
          <p:nvPr/>
        </p:nvSpPr>
        <p:spPr>
          <a:xfrm rot="3839491">
            <a:off x="11740981" y="3622045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10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overexcitement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88B62-DD36-1165-A07B-11474D2341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2AE8317-BFC6-B305-4531-CA0924794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8"/>
          <a:stretch/>
        </p:blipFill>
        <p:spPr bwMode="auto">
          <a:xfrm>
            <a:off x="989554" y="1385888"/>
            <a:ext cx="6388275" cy="515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CD10235-E3E1-8A3D-DB45-C1A2DD140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825" y="1611610"/>
            <a:ext cx="3702057" cy="486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677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0385B8E-981D-5B78-9B58-081113260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514475"/>
            <a:ext cx="11244883" cy="4662488"/>
          </a:xfrm>
        </p:spPr>
        <p:txBody>
          <a:bodyPr/>
          <a:lstStyle/>
          <a:p>
            <a:r>
              <a:rPr lang="en-US" dirty="0"/>
              <a:t>Fundamentally, what is the role of post hoc alignment (</a:t>
            </a:r>
            <a:r>
              <a:rPr lang="en-US" dirty="0">
                <a:solidFill>
                  <a:srgbClr val="0044F9"/>
                </a:solidFill>
              </a:rPr>
              <a:t>step #2/3</a:t>
            </a:r>
            <a:r>
              <a:rPr lang="en-US" dirty="0"/>
              <a:t>)?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Teaching </a:t>
            </a:r>
            <a:r>
              <a:rPr lang="en-US" dirty="0"/>
              <a:t>LM knowledge of </a:t>
            </a:r>
            <a:r>
              <a:rPr lang="en-US" dirty="0">
                <a:solidFill>
                  <a:srgbClr val="C00000"/>
                </a:solidFill>
              </a:rPr>
              <a:t>new </a:t>
            </a:r>
            <a:r>
              <a:rPr lang="en-US" dirty="0"/>
              <a:t>tasks?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Lightly modify</a:t>
            </a:r>
            <a:r>
              <a:rPr lang="en-US" dirty="0"/>
              <a:t> LM so it can articulate its </a:t>
            </a:r>
            <a:r>
              <a:rPr lang="en-US" dirty="0">
                <a:solidFill>
                  <a:srgbClr val="C00000"/>
                </a:solidFill>
              </a:rPr>
              <a:t>existing</a:t>
            </a:r>
            <a:r>
              <a:rPr lang="en-US" dirty="0"/>
              <a:t> knowledge of tasks?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600" dirty="0"/>
              <a:t>(+ put guardrails for what it can articulate) </a:t>
            </a:r>
            <a:br>
              <a:rPr lang="en-US" sz="1600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 a sec …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5D2B71-AB03-18D5-E40C-14E2852C94CA}"/>
              </a:ext>
            </a:extLst>
          </p:cNvPr>
          <p:cNvGraphicFramePr/>
          <p:nvPr/>
        </p:nvGraphicFramePr>
        <p:xfrm>
          <a:off x="2478156" y="4744278"/>
          <a:ext cx="7685409" cy="1499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1953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0385B8E-981D-5B78-9B58-081113260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514475"/>
            <a:ext cx="11244883" cy="4662488"/>
          </a:xfrm>
        </p:spPr>
        <p:txBody>
          <a:bodyPr/>
          <a:lstStyle/>
          <a:p>
            <a:r>
              <a:rPr lang="en-US" dirty="0"/>
              <a:t>Fundamentally, what is the role of post hoc alignment (</a:t>
            </a:r>
            <a:r>
              <a:rPr lang="en-US" dirty="0">
                <a:solidFill>
                  <a:srgbClr val="0044F9"/>
                </a:solidFill>
              </a:rPr>
              <a:t>step #2/3</a:t>
            </a:r>
            <a:r>
              <a:rPr lang="en-US" dirty="0"/>
              <a:t>)?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Teaching </a:t>
            </a:r>
            <a:r>
              <a:rPr lang="en-US" dirty="0"/>
              <a:t>LM knowledge of </a:t>
            </a:r>
            <a:r>
              <a:rPr lang="en-US" dirty="0">
                <a:solidFill>
                  <a:srgbClr val="C00000"/>
                </a:solidFill>
              </a:rPr>
              <a:t>new </a:t>
            </a:r>
            <a:r>
              <a:rPr lang="en-US" dirty="0"/>
              <a:t>tasks?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Lightly modify</a:t>
            </a:r>
            <a:r>
              <a:rPr lang="en-US" dirty="0"/>
              <a:t> LM so it can resurface its </a:t>
            </a:r>
            <a:r>
              <a:rPr lang="en-US" dirty="0">
                <a:solidFill>
                  <a:srgbClr val="C00000"/>
                </a:solidFill>
              </a:rPr>
              <a:t>existing</a:t>
            </a:r>
            <a:r>
              <a:rPr lang="en-US" dirty="0"/>
              <a:t> knowledge?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600" dirty="0"/>
              <a:t>(+ put guardrails for what it can articulate) </a:t>
            </a:r>
            <a:br>
              <a:rPr lang="en-US" sz="1600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</a:t>
            </a:r>
            <a:r>
              <a:rPr lang="en-US" dirty="0">
                <a:solidFill>
                  <a:srgbClr val="C00000"/>
                </a:solidFill>
              </a:rPr>
              <a:t>how cost it will be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5D2B71-AB03-18D5-E40C-14E2852C94CA}"/>
              </a:ext>
            </a:extLst>
          </p:cNvPr>
          <p:cNvGraphicFramePr/>
          <p:nvPr/>
        </p:nvGraphicFramePr>
        <p:xfrm>
          <a:off x="2478156" y="4744278"/>
          <a:ext cx="7685409" cy="1499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F20E62D-6BD3-A6B0-9114-6490B252ED7E}"/>
              </a:ext>
            </a:extLst>
          </p:cNvPr>
          <p:cNvSpPr/>
          <p:nvPr/>
        </p:nvSpPr>
        <p:spPr>
          <a:xfrm>
            <a:off x="7262192" y="3634764"/>
            <a:ext cx="4070815" cy="831520"/>
          </a:xfrm>
          <a:prstGeom prst="wedgeRoundRectCallout">
            <a:avLst>
              <a:gd name="adj1" fmla="val -55897"/>
              <a:gd name="adj2" fmla="val -31548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Make it more efficient, possibly with minimal human labor.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372E665-34F3-6750-56B1-F5F0F1EAC22C}"/>
              </a:ext>
            </a:extLst>
          </p:cNvPr>
          <p:cNvSpPr/>
          <p:nvPr/>
        </p:nvSpPr>
        <p:spPr>
          <a:xfrm>
            <a:off x="7262192" y="2102219"/>
            <a:ext cx="4070815" cy="831520"/>
          </a:xfrm>
          <a:prstGeom prst="wedgeRoundRectCallout">
            <a:avLst>
              <a:gd name="adj1" fmla="val -55571"/>
              <a:gd name="adj2" fmla="val -14017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Identify what knowledge needs to be taught. </a:t>
            </a:r>
          </a:p>
        </p:txBody>
      </p:sp>
    </p:spTree>
    <p:extLst>
      <p:ext uri="{BB962C8B-B14F-4D97-AF65-F5344CB8AC3E}">
        <p14:creationId xmlns:p14="http://schemas.microsoft.com/office/powerpoint/2010/main" val="3076280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0385B8E-981D-5B78-9B58-081113260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514475"/>
            <a:ext cx="11244883" cy="4662488"/>
          </a:xfrm>
        </p:spPr>
        <p:txBody>
          <a:bodyPr/>
          <a:lstStyle/>
          <a:p>
            <a:r>
              <a:rPr lang="en-US" dirty="0"/>
              <a:t>Fundamentally, what is the role of post hoc alignment (</a:t>
            </a:r>
            <a:r>
              <a:rPr lang="en-US" dirty="0">
                <a:solidFill>
                  <a:srgbClr val="0044F9"/>
                </a:solidFill>
              </a:rPr>
              <a:t>step #2/3</a:t>
            </a:r>
            <a:r>
              <a:rPr lang="en-US" dirty="0"/>
              <a:t>)?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Teaching </a:t>
            </a:r>
            <a:r>
              <a:rPr lang="en-US" dirty="0"/>
              <a:t>LM knowledge of </a:t>
            </a:r>
            <a:r>
              <a:rPr lang="en-US" dirty="0">
                <a:solidFill>
                  <a:srgbClr val="C00000"/>
                </a:solidFill>
              </a:rPr>
              <a:t>new </a:t>
            </a:r>
            <a:r>
              <a:rPr lang="en-US" dirty="0"/>
              <a:t>tasks?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Lightly modify</a:t>
            </a:r>
            <a:r>
              <a:rPr lang="en-US" dirty="0"/>
              <a:t> LM so it can articulate its </a:t>
            </a:r>
            <a:r>
              <a:rPr lang="en-US" dirty="0">
                <a:solidFill>
                  <a:srgbClr val="C00000"/>
                </a:solidFill>
              </a:rPr>
              <a:t>existing</a:t>
            </a:r>
            <a:r>
              <a:rPr lang="en-US" dirty="0"/>
              <a:t> knowledge of tasks?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600" dirty="0"/>
              <a:t>(+ put guardrails for what it can articulate) </a:t>
            </a:r>
            <a:br>
              <a:rPr lang="en-US" sz="1600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</a:t>
            </a:r>
            <a:r>
              <a:rPr lang="en-US" dirty="0">
                <a:solidFill>
                  <a:srgbClr val="C00000"/>
                </a:solidFill>
              </a:rPr>
              <a:t>what comes out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5D2B71-AB03-18D5-E40C-14E2852C94CA}"/>
              </a:ext>
            </a:extLst>
          </p:cNvPr>
          <p:cNvGraphicFramePr/>
          <p:nvPr/>
        </p:nvGraphicFramePr>
        <p:xfrm>
          <a:off x="2478156" y="4744278"/>
          <a:ext cx="7685409" cy="1499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F20E62D-6BD3-A6B0-9114-6490B252ED7E}"/>
              </a:ext>
            </a:extLst>
          </p:cNvPr>
          <p:cNvSpPr/>
          <p:nvPr/>
        </p:nvSpPr>
        <p:spPr>
          <a:xfrm>
            <a:off x="7262192" y="3634764"/>
            <a:ext cx="4070815" cy="831520"/>
          </a:xfrm>
          <a:prstGeom prst="wedgeRoundRectCallout">
            <a:avLst>
              <a:gd name="adj1" fmla="val -55897"/>
              <a:gd name="adj2" fmla="val -31548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Unexpected behaviors </a:t>
            </a:r>
            <a:b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may “emerge”.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372E665-34F3-6750-56B1-F5F0F1EAC22C}"/>
              </a:ext>
            </a:extLst>
          </p:cNvPr>
          <p:cNvSpPr/>
          <p:nvPr/>
        </p:nvSpPr>
        <p:spPr>
          <a:xfrm>
            <a:off x="7262192" y="2102219"/>
            <a:ext cx="4070815" cy="831520"/>
          </a:xfrm>
          <a:prstGeom prst="wedgeRoundRectCallout">
            <a:avLst>
              <a:gd name="adj1" fmla="val -55571"/>
              <a:gd name="adj2" fmla="val -14017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It will be as good as the alignment supervision. </a:t>
            </a:r>
          </a:p>
        </p:txBody>
      </p:sp>
    </p:spTree>
    <p:extLst>
      <p:ext uri="{BB962C8B-B14F-4D97-AF65-F5344CB8AC3E}">
        <p14:creationId xmlns:p14="http://schemas.microsoft.com/office/powerpoint/2010/main" val="2371438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EAE080-42E8-0BF7-0CE2-72F4A94F4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4475"/>
            <a:ext cx="11506200" cy="4662488"/>
          </a:xfrm>
        </p:spPr>
        <p:txBody>
          <a:bodyPr/>
          <a:lstStyle/>
          <a:p>
            <a:r>
              <a:rPr lang="en-US" dirty="0"/>
              <a:t>Most of the heavy lifting is done via </a:t>
            </a:r>
            <a:r>
              <a:rPr lang="en-US" dirty="0">
                <a:solidFill>
                  <a:srgbClr val="C00000"/>
                </a:solidFill>
              </a:rPr>
              <a:t>pre-training (unlabeled)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Alignment to “instructions” (tuning/RLHF) is a </a:t>
            </a:r>
            <a:r>
              <a:rPr lang="en-US" dirty="0">
                <a:solidFill>
                  <a:srgbClr val="C00000"/>
                </a:solidFill>
              </a:rPr>
              <a:t>light touch </a:t>
            </a:r>
            <a:r>
              <a:rPr lang="en-US" dirty="0"/>
              <a:t>on LLMs.</a:t>
            </a:r>
          </a:p>
          <a:p>
            <a:pPr lvl="1"/>
            <a:r>
              <a:rPr lang="en-US" dirty="0"/>
              <a:t>Can (and should) be done more </a:t>
            </a:r>
            <a:r>
              <a:rPr lang="en-US" dirty="0">
                <a:solidFill>
                  <a:srgbClr val="C00000"/>
                </a:solidFill>
              </a:rPr>
              <a:t>efficiently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effectively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89A794-DA94-E044-AF42-F5F8C88B3F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5DB695-EF83-1A7E-3192-9980028C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2 cents  </a:t>
            </a:r>
          </a:p>
        </p:txBody>
      </p:sp>
    </p:spTree>
    <p:extLst>
      <p:ext uri="{BB962C8B-B14F-4D97-AF65-F5344CB8AC3E}">
        <p14:creationId xmlns:p14="http://schemas.microsoft.com/office/powerpoint/2010/main" val="1347874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D97619-608E-6735-00AC-DC513E582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compromise between alignment with humans vs. remaining aligned to pre-trained observations </a:t>
            </a:r>
          </a:p>
          <a:p>
            <a:r>
              <a:rPr lang="en-US" dirty="0"/>
              <a:t>The more you force it toward humans, the more it’s going to hallucinate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F57478-9184-E601-61C2-65E3F5B357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EFC2F8-EC9C-D830-F556-6FB48314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25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0EF-BE29-8D26-AF97-6A8288E6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RLHF is </a:t>
            </a:r>
            <a:r>
              <a:rPr lang="en-US" dirty="0">
                <a:solidFill>
                  <a:srgbClr val="C00000"/>
                </a:solidFill>
              </a:rPr>
              <a:t>patchwork</a:t>
            </a:r>
            <a:r>
              <a:rPr lang="en-US" dirty="0"/>
              <a:t> for </a:t>
            </a:r>
            <a:r>
              <a:rPr lang="en-US" dirty="0">
                <a:solidFill>
                  <a:srgbClr val="C00000"/>
                </a:solidFill>
              </a:rPr>
              <a:t>lack</a:t>
            </a:r>
            <a:r>
              <a:rPr lang="en-US" dirty="0"/>
              <a:t> of grounding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2512A-F545-AF11-F4D4-A408D1981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RLHF teach LMs (ground) the communicative </a:t>
            </a:r>
            <a:r>
              <a:rPr lang="en-US" dirty="0">
                <a:solidFill>
                  <a:srgbClr val="C00000"/>
                </a:solidFill>
              </a:rPr>
              <a:t>intent</a:t>
            </a:r>
            <a:r>
              <a:rPr lang="en-US" dirty="0"/>
              <a:t> of users.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For example, what is </a:t>
            </a:r>
            <a:r>
              <a:rPr lang="en-US" dirty="0">
                <a:solidFill>
                  <a:srgbClr val="C00000"/>
                </a:solidFill>
              </a:rPr>
              <a:t>intended</a:t>
            </a:r>
            <a:r>
              <a:rPr lang="en-US" dirty="0"/>
              <a:t> by “summarize”? The act of producing a summary grounded in the human concept of "summary”. </a:t>
            </a:r>
          </a:p>
          <a:p>
            <a:endParaRPr lang="en-US" dirty="0"/>
          </a:p>
          <a:p>
            <a:r>
              <a:rPr lang="en-US" dirty="0"/>
              <a:t>Not a panacea, but a short-term “band-aid” solution.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107F6-C678-7BD0-FBB4-4B91339A4E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52CB14-AACF-5A3C-3FF8-07E011A3BC1F}"/>
              </a:ext>
            </a:extLst>
          </p:cNvPr>
          <p:cNvSpPr txBox="1"/>
          <p:nvPr/>
        </p:nvSpPr>
        <p:spPr>
          <a:xfrm>
            <a:off x="416277" y="6593067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4"/>
              </a:rPr>
              <a:t>Some remarks on Large Language Models, Goldberg 2023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pic>
        <p:nvPicPr>
          <p:cNvPr id="15" name="Picture 2" descr="Human Behavior,Joint,Boy PNG Clipart - Royalty Free SVG / PNG">
            <a:extLst>
              <a:ext uri="{FF2B5EF4-FFF2-40B4-BE49-F238E27FC236}">
                <a16:creationId xmlns:a16="http://schemas.microsoft.com/office/drawing/2014/main" id="{E5015776-77D5-286D-3956-991729362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19" y="4332637"/>
            <a:ext cx="915139" cy="178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nteractive: Earth Day quiz">
            <a:extLst>
              <a:ext uri="{FF2B5EF4-FFF2-40B4-BE49-F238E27FC236}">
                <a16:creationId xmlns:a16="http://schemas.microsoft.com/office/drawing/2014/main" id="{CE8DF3D0-496E-0E3B-91C6-177DAB5D6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542" y="4481824"/>
            <a:ext cx="1292087" cy="12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F5F7C55-1308-75B3-6BE6-9F7467D4CE5F}"/>
              </a:ext>
            </a:extLst>
          </p:cNvPr>
          <p:cNvGrpSpPr/>
          <p:nvPr/>
        </p:nvGrpSpPr>
        <p:grpSpPr>
          <a:xfrm>
            <a:off x="8134098" y="4511240"/>
            <a:ext cx="1967125" cy="1262671"/>
            <a:chOff x="5070375" y="3814719"/>
            <a:chExt cx="1967125" cy="126267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E512209-6B90-A6EF-789E-FD92088697CA}"/>
                </a:ext>
              </a:extLst>
            </p:cNvPr>
            <p:cNvSpPr/>
            <p:nvPr/>
          </p:nvSpPr>
          <p:spPr>
            <a:xfrm>
              <a:off x="5300419" y="3814719"/>
              <a:ext cx="1483640" cy="126267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800" b="1" dirty="0">
                <a:latin typeface="Avenir Book" panose="02000503020000020003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673F2-9A3B-E7C8-F8A1-C472F47D6B7B}"/>
                </a:ext>
              </a:extLst>
            </p:cNvPr>
            <p:cNvSpPr txBox="1"/>
            <p:nvPr/>
          </p:nvSpPr>
          <p:spPr>
            <a:xfrm>
              <a:off x="5070375" y="3978328"/>
              <a:ext cx="19671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latin typeface="Avenir Book" panose="02000503020000020003" pitchFamily="2" charset="0"/>
                </a:rPr>
                <a:t>LM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260E50-C221-4035-6BFE-A9650399A99F}"/>
              </a:ext>
            </a:extLst>
          </p:cNvPr>
          <p:cNvCxnSpPr>
            <a:cxnSpLocks/>
          </p:cNvCxnSpPr>
          <p:nvPr/>
        </p:nvCxnSpPr>
        <p:spPr>
          <a:xfrm>
            <a:off x="6966723" y="5182679"/>
            <a:ext cx="882503" cy="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DFC6B8-E12E-17A8-EF2F-8B25CB852F59}"/>
              </a:ext>
            </a:extLst>
          </p:cNvPr>
          <p:cNvCxnSpPr>
            <a:cxnSpLocks/>
          </p:cNvCxnSpPr>
          <p:nvPr/>
        </p:nvCxnSpPr>
        <p:spPr>
          <a:xfrm>
            <a:off x="4044897" y="5182679"/>
            <a:ext cx="882503" cy="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98E3B11-A057-A48A-8964-0865C842CCE0}"/>
              </a:ext>
            </a:extLst>
          </p:cNvPr>
          <p:cNvSpPr txBox="1"/>
          <p:nvPr/>
        </p:nvSpPr>
        <p:spPr>
          <a:xfrm>
            <a:off x="3582771" y="4388983"/>
            <a:ext cx="1733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Intents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and norms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1ED3F2-F56C-8A18-7C0D-6AD15B8E1B0F}"/>
              </a:ext>
            </a:extLst>
          </p:cNvPr>
          <p:cNvSpPr txBox="1"/>
          <p:nvPr/>
        </p:nvSpPr>
        <p:spPr>
          <a:xfrm>
            <a:off x="6567613" y="4411040"/>
            <a:ext cx="1733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RLHF or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instruct-tuning</a:t>
            </a:r>
          </a:p>
        </p:txBody>
      </p:sp>
    </p:spTree>
    <p:extLst>
      <p:ext uri="{BB962C8B-B14F-4D97-AF65-F5344CB8AC3E}">
        <p14:creationId xmlns:p14="http://schemas.microsoft.com/office/powerpoint/2010/main" val="401452650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0EF-BE29-8D26-AF97-6A8288E6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as a social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2512A-F545-AF11-F4D4-A408D1981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alignment emerge as a social experience?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107F6-C678-7BD0-FBB4-4B91339A4E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9394" name="Picture 2" descr="Every Among Us Character: The Crewmates Explained">
            <a:extLst>
              <a:ext uri="{FF2B5EF4-FFF2-40B4-BE49-F238E27FC236}">
                <a16:creationId xmlns:a16="http://schemas.microsoft.com/office/drawing/2014/main" id="{BBC9A0F0-89E8-B504-8F76-C4445007F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646" y="2161229"/>
            <a:ext cx="6812077" cy="38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725609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59551-C727-9EB5-60D0-6A735DD1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F148C-35DE-C359-2D70-CC52094C6D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Google Shape;795;p81">
            <a:extLst>
              <a:ext uri="{FF2B5EF4-FFF2-40B4-BE49-F238E27FC236}">
                <a16:creationId xmlns:a16="http://schemas.microsoft.com/office/drawing/2014/main" id="{923D7C66-503E-7230-ADB6-7344C242DD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1752" y="67405"/>
            <a:ext cx="1029444" cy="10675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A3EF9D-1A21-6FB9-BCE1-D70282CA169D}"/>
              </a:ext>
            </a:extLst>
          </p:cNvPr>
          <p:cNvSpPr/>
          <p:nvPr/>
        </p:nvSpPr>
        <p:spPr>
          <a:xfrm>
            <a:off x="2920219" y="4808746"/>
            <a:ext cx="2238398" cy="8876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Wang et al. 2023 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</a:rPr>
              <a:t>[ACL 2023]  </a:t>
            </a:r>
          </a:p>
        </p:txBody>
      </p:sp>
      <p:pic>
        <p:nvPicPr>
          <p:cNvPr id="3" name="Google Shape;381;p59" descr="File:Gear shape black 11.svg - Wikimedia Commons">
            <a:extLst>
              <a:ext uri="{FF2B5EF4-FFF2-40B4-BE49-F238E27FC236}">
                <a16:creationId xmlns:a16="http://schemas.microsoft.com/office/drawing/2014/main" id="{EEBCB398-2A0D-45F3-634F-16113E76CB6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403" y="1883276"/>
            <a:ext cx="2773901" cy="27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86;p59">
            <a:extLst>
              <a:ext uri="{FF2B5EF4-FFF2-40B4-BE49-F238E27FC236}">
                <a16:creationId xmlns:a16="http://schemas.microsoft.com/office/drawing/2014/main" id="{FE76A582-6C22-4E96-28E4-F38FBFFBDE65}"/>
              </a:ext>
            </a:extLst>
          </p:cNvPr>
          <p:cNvSpPr txBox="1">
            <a:spLocks/>
          </p:cNvSpPr>
          <p:nvPr/>
        </p:nvSpPr>
        <p:spPr bwMode="auto">
          <a:xfrm>
            <a:off x="3131886" y="2789732"/>
            <a:ext cx="1982400" cy="859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2533" dirty="0"/>
              <a:t>Efficient Alignment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B28D59-C9E4-8E38-08A3-83F4AB787101}"/>
              </a:ext>
            </a:extLst>
          </p:cNvPr>
          <p:cNvSpPr/>
          <p:nvPr/>
        </p:nvSpPr>
        <p:spPr>
          <a:xfrm>
            <a:off x="7153157" y="4808746"/>
            <a:ext cx="2238398" cy="8876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Weller et al. 2023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[under review]</a:t>
            </a:r>
          </a:p>
        </p:txBody>
      </p:sp>
      <p:pic>
        <p:nvPicPr>
          <p:cNvPr id="12" name="Google Shape;381;p59" descr="File:Gear shape black 11.svg - Wikimedia Commons">
            <a:extLst>
              <a:ext uri="{FF2B5EF4-FFF2-40B4-BE49-F238E27FC236}">
                <a16:creationId xmlns:a16="http://schemas.microsoft.com/office/drawing/2014/main" id="{396015FA-6F47-7AD8-4BE6-650E67755C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299" y="1829692"/>
            <a:ext cx="2773901" cy="27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86;p59">
            <a:extLst>
              <a:ext uri="{FF2B5EF4-FFF2-40B4-BE49-F238E27FC236}">
                <a16:creationId xmlns:a16="http://schemas.microsoft.com/office/drawing/2014/main" id="{3C580C3D-4963-2CAF-F950-31A8F479F2C8}"/>
              </a:ext>
            </a:extLst>
          </p:cNvPr>
          <p:cNvSpPr txBox="1">
            <a:spLocks/>
          </p:cNvSpPr>
          <p:nvPr/>
        </p:nvSpPr>
        <p:spPr bwMode="auto">
          <a:xfrm>
            <a:off x="7259724" y="2770015"/>
            <a:ext cx="2123395" cy="859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2400" dirty="0"/>
              <a:t>Mitigating hallucination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E5DD1A-3FF6-CFF9-DFF7-AE23AE6E3284}"/>
              </a:ext>
            </a:extLst>
          </p:cNvPr>
          <p:cNvSpPr/>
          <p:nvPr/>
        </p:nvSpPr>
        <p:spPr>
          <a:xfrm>
            <a:off x="6096000" y="1697260"/>
            <a:ext cx="4345459" cy="4488873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59551-C727-9EB5-60D0-6A735DD1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F148C-35DE-C359-2D70-CC52094C6D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6" name="Google Shape;795;p81">
            <a:extLst>
              <a:ext uri="{FF2B5EF4-FFF2-40B4-BE49-F238E27FC236}">
                <a16:creationId xmlns:a16="http://schemas.microsoft.com/office/drawing/2014/main" id="{923D7C66-503E-7230-ADB6-7344C242DD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1752" y="67405"/>
            <a:ext cx="1029444" cy="10675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A3EF9D-1A21-6FB9-BCE1-D70282CA169D}"/>
              </a:ext>
            </a:extLst>
          </p:cNvPr>
          <p:cNvSpPr/>
          <p:nvPr/>
        </p:nvSpPr>
        <p:spPr>
          <a:xfrm>
            <a:off x="2920219" y="4808746"/>
            <a:ext cx="2238398" cy="8876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Wang et al. 2023 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</a:rPr>
              <a:t>[ACL 2023]  </a:t>
            </a:r>
          </a:p>
        </p:txBody>
      </p:sp>
      <p:pic>
        <p:nvPicPr>
          <p:cNvPr id="3" name="Google Shape;381;p59" descr="File:Gear shape black 11.svg - Wikimedia Commons">
            <a:extLst>
              <a:ext uri="{FF2B5EF4-FFF2-40B4-BE49-F238E27FC236}">
                <a16:creationId xmlns:a16="http://schemas.microsoft.com/office/drawing/2014/main" id="{EEBCB398-2A0D-45F3-634F-16113E76CB6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403" y="1883276"/>
            <a:ext cx="2773901" cy="27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86;p59">
            <a:extLst>
              <a:ext uri="{FF2B5EF4-FFF2-40B4-BE49-F238E27FC236}">
                <a16:creationId xmlns:a16="http://schemas.microsoft.com/office/drawing/2014/main" id="{FE76A582-6C22-4E96-28E4-F38FBFFBDE65}"/>
              </a:ext>
            </a:extLst>
          </p:cNvPr>
          <p:cNvSpPr txBox="1">
            <a:spLocks/>
          </p:cNvSpPr>
          <p:nvPr/>
        </p:nvSpPr>
        <p:spPr bwMode="auto">
          <a:xfrm>
            <a:off x="3131886" y="2789732"/>
            <a:ext cx="1982400" cy="859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2533" dirty="0"/>
              <a:t>Efficient Alignment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B28D59-C9E4-8E38-08A3-83F4AB787101}"/>
              </a:ext>
            </a:extLst>
          </p:cNvPr>
          <p:cNvSpPr/>
          <p:nvPr/>
        </p:nvSpPr>
        <p:spPr>
          <a:xfrm>
            <a:off x="7153157" y="4808746"/>
            <a:ext cx="2238398" cy="8876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Weller et al. 2023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[under review]</a:t>
            </a:r>
          </a:p>
        </p:txBody>
      </p:sp>
      <p:pic>
        <p:nvPicPr>
          <p:cNvPr id="12" name="Google Shape;381;p59" descr="File:Gear shape black 11.svg - Wikimedia Commons">
            <a:extLst>
              <a:ext uri="{FF2B5EF4-FFF2-40B4-BE49-F238E27FC236}">
                <a16:creationId xmlns:a16="http://schemas.microsoft.com/office/drawing/2014/main" id="{396015FA-6F47-7AD8-4BE6-650E67755C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299" y="1829692"/>
            <a:ext cx="2773901" cy="27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86;p59">
            <a:extLst>
              <a:ext uri="{FF2B5EF4-FFF2-40B4-BE49-F238E27FC236}">
                <a16:creationId xmlns:a16="http://schemas.microsoft.com/office/drawing/2014/main" id="{3C580C3D-4963-2CAF-F950-31A8F479F2C8}"/>
              </a:ext>
            </a:extLst>
          </p:cNvPr>
          <p:cNvSpPr txBox="1">
            <a:spLocks/>
          </p:cNvSpPr>
          <p:nvPr/>
        </p:nvSpPr>
        <p:spPr bwMode="auto">
          <a:xfrm>
            <a:off x="7259724" y="2770015"/>
            <a:ext cx="2123395" cy="859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2400" dirty="0"/>
              <a:t>Mitigating hallucination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E5DD1A-3FF6-CFF9-DFF7-AE23AE6E3284}"/>
              </a:ext>
            </a:extLst>
          </p:cNvPr>
          <p:cNvSpPr/>
          <p:nvPr/>
        </p:nvSpPr>
        <p:spPr>
          <a:xfrm>
            <a:off x="1950356" y="1697260"/>
            <a:ext cx="4345459" cy="4488873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80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 advTm="0">
        <p159:morph option="byObject"/>
      </p:transition>
    </mc:Choice>
    <mc:Fallback>
      <p:transition spd="med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D4421-330B-094A-80EA-884049E6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E47A-4C05-9072-AE04-764233CF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LLMs to cite their sources </a:t>
            </a:r>
          </a:p>
          <a:p>
            <a:r>
              <a:rPr lang="en-US" dirty="0"/>
              <a:t>Show difficulty of attribution in existing models </a:t>
            </a:r>
          </a:p>
          <a:p>
            <a:pPr lvl="1"/>
            <a:r>
              <a:rPr lang="en-US" dirty="0"/>
              <a:t>Bing or Google </a:t>
            </a:r>
          </a:p>
          <a:p>
            <a:r>
              <a:rPr lang="en-US" dirty="0"/>
              <a:t>How can we make progress toward LLMs with attribution? </a:t>
            </a:r>
          </a:p>
          <a:p>
            <a:r>
              <a:rPr lang="en-US" dirty="0"/>
              <a:t>A simple idea: “According to” </a:t>
            </a:r>
          </a:p>
          <a:p>
            <a:r>
              <a:rPr lang="en-US" dirty="0"/>
              <a:t>Why does it work? </a:t>
            </a:r>
          </a:p>
          <a:p>
            <a:pPr lvl="1"/>
            <a:r>
              <a:rPr lang="en-US" dirty="0"/>
              <a:t>Effect of data frequency </a:t>
            </a:r>
          </a:p>
          <a:p>
            <a:pPr lvl="1"/>
            <a:r>
              <a:rPr lang="en-US" dirty="0"/>
              <a:t>Effect of model scale </a:t>
            </a:r>
          </a:p>
          <a:p>
            <a:pPr lvl="1"/>
            <a:r>
              <a:rPr lang="en-US" dirty="0"/>
              <a:t>Effect of RLHF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0A927-9C50-6B13-11D8-133670AB16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085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cool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88B62-DD36-1165-A07B-11474D2341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170" name="Picture 2" descr="Vox - YouTube">
            <a:extLst>
              <a:ext uri="{FF2B5EF4-FFF2-40B4-BE49-F238E27FC236}">
                <a16:creationId xmlns:a16="http://schemas.microsoft.com/office/drawing/2014/main" id="{04A7FE42-8DDB-DE51-D395-94E34863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66" y="1555414"/>
            <a:ext cx="1972849" cy="197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A5E34-5F0B-2CA8-3B3D-044623EDF008}"/>
              </a:ext>
            </a:extLst>
          </p:cNvPr>
          <p:cNvSpPr txBox="1"/>
          <p:nvPr/>
        </p:nvSpPr>
        <p:spPr>
          <a:xfrm>
            <a:off x="-8354060" y="4602871"/>
            <a:ext cx="53451" cy="112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172" name="Picture 4" descr="Wall Street Journal - YouTube">
            <a:extLst>
              <a:ext uri="{FF2B5EF4-FFF2-40B4-BE49-F238E27FC236}">
                <a16:creationId xmlns:a16="http://schemas.microsoft.com/office/drawing/2014/main" id="{1043A34C-4264-3EF8-9D97-909E74AE3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66" y="3936991"/>
            <a:ext cx="1972849" cy="197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D5D0C88-54D5-03A5-79A4-F8AC1F646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715" y="3842035"/>
            <a:ext cx="6458037" cy="2355090"/>
          </a:xfrm>
          <a:prstGeom prst="rect">
            <a:avLst/>
          </a:prstGeom>
        </p:spPr>
      </p:pic>
      <p:pic>
        <p:nvPicPr>
          <p:cNvPr id="10" name="Picture 9" descr="A close up of a message&#10;&#10;Description automatically generated">
            <a:extLst>
              <a:ext uri="{FF2B5EF4-FFF2-40B4-BE49-F238E27FC236}">
                <a16:creationId xmlns:a16="http://schemas.microsoft.com/office/drawing/2014/main" id="{20138D73-57D2-CC8E-1C91-6D92E1BDD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4715" y="1784358"/>
            <a:ext cx="7772400" cy="151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52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0">
        <p159:morph option="byObject"/>
      </p:transition>
    </mc:Choice>
    <mc:Fallback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E90C-BEA9-CFAC-8AB9-49B1773A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blue sign with white text&#10;&#10;Description automatically generated">
            <a:extLst>
              <a:ext uri="{FF2B5EF4-FFF2-40B4-BE49-F238E27FC236}">
                <a16:creationId xmlns:a16="http://schemas.microsoft.com/office/drawing/2014/main" id="{49679FC2-3B89-F64D-FFF9-6E0C4C307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98196" y="553090"/>
            <a:ext cx="6223000" cy="8255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16E17-7E5B-3580-44F8-6BCFA9B02C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8194" name="Picture 2" descr="Density of Water: Factors, Temperature &amp; Experiment">
            <a:extLst>
              <a:ext uri="{FF2B5EF4-FFF2-40B4-BE49-F238E27FC236}">
                <a16:creationId xmlns:a16="http://schemas.microsoft.com/office/drawing/2014/main" id="{48AAA1E9-5ABB-20AD-8365-D7F0A2624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0" r="22296"/>
          <a:stretch/>
        </p:blipFill>
        <p:spPr bwMode="auto">
          <a:xfrm>
            <a:off x="6549866" y="2171069"/>
            <a:ext cx="4182575" cy="413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icrosoft Bing Chat Review | PCMag">
            <a:extLst>
              <a:ext uri="{FF2B5EF4-FFF2-40B4-BE49-F238E27FC236}">
                <a16:creationId xmlns:a16="http://schemas.microsoft.com/office/drawing/2014/main" id="{3D6E7AA0-9BA6-FDF8-947C-D35BB6813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04" y="194169"/>
            <a:ext cx="2405911" cy="135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851BBA2-57CB-520D-2169-8074410CC9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0332"/>
          <a:stretch/>
        </p:blipFill>
        <p:spPr>
          <a:xfrm>
            <a:off x="58068" y="1702015"/>
            <a:ext cx="11340617" cy="1436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CB86C0-A91E-5042-51D9-649DE621133E}"/>
              </a:ext>
            </a:extLst>
          </p:cNvPr>
          <p:cNvSpPr txBox="1"/>
          <p:nvPr/>
        </p:nvSpPr>
        <p:spPr>
          <a:xfrm>
            <a:off x="292458" y="1382674"/>
            <a:ext cx="2688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(fetched on Aug 30, 2023)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42D798-D3CB-4C6C-AD6C-C248EADEB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4266" y="3454706"/>
            <a:ext cx="7975497" cy="8130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6776B5-3BE3-032A-F239-6381AE545F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19" t="15643" r="18282" b="69404"/>
          <a:stretch/>
        </p:blipFill>
        <p:spPr>
          <a:xfrm>
            <a:off x="45542" y="4388712"/>
            <a:ext cx="11627050" cy="153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E90C-BEA9-CFAC-8AB9-49B1773A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16E17-7E5B-3580-44F8-6BCFA9B02C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003B7F-D9CF-597E-FCD1-EF446FEB9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7914" y="3138156"/>
            <a:ext cx="10515600" cy="93253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376EAE-80A9-D2A6-79CE-40558F9C5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896" y="235524"/>
            <a:ext cx="7975497" cy="813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EF6D73-3505-5899-18AF-E607055701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9" t="15643" r="18282" b="69404"/>
          <a:stretch/>
        </p:blipFill>
        <p:spPr>
          <a:xfrm>
            <a:off x="45542" y="1169530"/>
            <a:ext cx="11627050" cy="15345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4EDCB9-54B6-D944-F1BE-799918A5C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2" y="4379393"/>
            <a:ext cx="11393145" cy="137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73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E90C-BEA9-CFAC-8AB9-49B1773A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16E17-7E5B-3580-44F8-6BCFA9B02C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C60B664-EEF6-F692-9833-010864D55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9688" y="371166"/>
            <a:ext cx="10401300" cy="787400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22618F3-B46A-1CF2-55CE-E3895529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07" y="1401072"/>
            <a:ext cx="10699718" cy="4626605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1F52EE7B-6BEC-91B5-2ED8-59D66019F7D2}"/>
              </a:ext>
            </a:extLst>
          </p:cNvPr>
          <p:cNvSpPr/>
          <p:nvPr/>
        </p:nvSpPr>
        <p:spPr>
          <a:xfrm>
            <a:off x="4809935" y="2534198"/>
            <a:ext cx="6732502" cy="938332"/>
          </a:xfrm>
          <a:prstGeom prst="wedgeRoundRectCallout">
            <a:avLst>
              <a:gd name="adj1" fmla="val -58181"/>
              <a:gd name="adj2" fmla="val 49269"/>
              <a:gd name="adj3" fmla="val 16667"/>
            </a:avLst>
          </a:prstGeom>
          <a:solidFill>
            <a:srgbClr val="EAEDF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Real papers, made-up names!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FACA4448-D608-AC5A-DFE9-F2B959C4F8B9}"/>
              </a:ext>
            </a:extLst>
          </p:cNvPr>
          <p:cNvSpPr/>
          <p:nvPr/>
        </p:nvSpPr>
        <p:spPr>
          <a:xfrm>
            <a:off x="2369127" y="4233566"/>
            <a:ext cx="9173310" cy="1304789"/>
          </a:xfrm>
          <a:prstGeom prst="wedgeRoundRectCallout">
            <a:avLst>
              <a:gd name="adj1" fmla="val -14446"/>
              <a:gd name="adj2" fmla="val -67509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C1ED560-C89C-09C2-8DC6-FED09905A1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46" r="2208"/>
          <a:stretch/>
        </p:blipFill>
        <p:spPr>
          <a:xfrm>
            <a:off x="2508109" y="4407262"/>
            <a:ext cx="8891906" cy="10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91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E90C-BEA9-CFAC-8AB9-49B1773A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16E17-7E5B-3580-44F8-6BCFA9B02C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C60B664-EEF6-F692-9833-010864D55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9688" y="371166"/>
            <a:ext cx="10401300" cy="787400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22618F3-B46A-1CF2-55CE-E3895529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07" y="1401072"/>
            <a:ext cx="10699718" cy="4626605"/>
          </a:xfrm>
          <a:prstGeom prst="rect">
            <a:avLst/>
          </a:prstGeo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FACA4448-D608-AC5A-DFE9-F2B959C4F8B9}"/>
              </a:ext>
            </a:extLst>
          </p:cNvPr>
          <p:cNvSpPr/>
          <p:nvPr/>
        </p:nvSpPr>
        <p:spPr>
          <a:xfrm>
            <a:off x="2369127" y="4233566"/>
            <a:ext cx="9173310" cy="1304789"/>
          </a:xfrm>
          <a:prstGeom prst="wedgeRoundRectCallout">
            <a:avLst>
              <a:gd name="adj1" fmla="val -14446"/>
              <a:gd name="adj2" fmla="val -67509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C1ED560-C89C-09C2-8DC6-FED09905A1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46" r="2208"/>
          <a:stretch/>
        </p:blipFill>
        <p:spPr>
          <a:xfrm>
            <a:off x="2508109" y="4407262"/>
            <a:ext cx="8891906" cy="1047965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0B90195-DDD6-0E37-4630-452D5CCC0958}"/>
              </a:ext>
            </a:extLst>
          </p:cNvPr>
          <p:cNvSpPr/>
          <p:nvPr/>
        </p:nvSpPr>
        <p:spPr>
          <a:xfrm>
            <a:off x="3345872" y="2253001"/>
            <a:ext cx="8216693" cy="1149263"/>
          </a:xfrm>
          <a:prstGeom prst="wedgeRoundRectCallout">
            <a:avLst>
              <a:gd name="adj1" fmla="val -56053"/>
              <a:gd name="adj2" fmla="val 55598"/>
              <a:gd name="adj3" fmla="val 16667"/>
            </a:avLst>
          </a:prstGeom>
          <a:solidFill>
            <a:srgbClr val="EAEDF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Retrieval-augmented generation </a:t>
            </a:r>
            <a:r>
              <a:rPr lang="en-US" sz="2800" dirty="0">
                <a:solidFill>
                  <a:srgbClr val="00B050"/>
                </a:solidFill>
                <a:latin typeface="Avenir Book" panose="02000503020000020003" pitchFamily="2" charset="0"/>
              </a:rPr>
              <a:t>helps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[Shuster et al. 2021]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, </a:t>
            </a:r>
            <a:b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but </a:t>
            </a:r>
            <a:r>
              <a:rPr lang="en-US" sz="2800" dirty="0">
                <a:solidFill>
                  <a:srgbClr val="C00000"/>
                </a:solidFill>
                <a:latin typeface="Avenir Book" panose="02000503020000020003" pitchFamily="2" charset="0"/>
              </a:rPr>
              <a:t>it doesn’t solve the issue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Avenir Book" panose="02000503020000020003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83797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E34F-9D1D-AF42-6140-E75D27D96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Associating knowledge and sources?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77713-34C9-DC8F-C160-FA155A80E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 LLMs encode an implicit association of </a:t>
            </a:r>
            <a:br>
              <a:rPr lang="en-US" dirty="0"/>
            </a:br>
            <a:r>
              <a:rPr lang="en-US" dirty="0">
                <a:solidFill>
                  <a:srgbClr val="0044F9"/>
                </a:solidFill>
              </a:rPr>
              <a:t>text form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the knowledge sources in their pre-training</a:t>
            </a:r>
            <a:r>
              <a:rPr lang="en-US" dirty="0"/>
              <a:t>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61E9D-920C-A352-9C3F-930BA11624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848B88C-1A71-937F-5E36-BE25055FED44}"/>
              </a:ext>
            </a:extLst>
          </p:cNvPr>
          <p:cNvSpPr/>
          <p:nvPr/>
        </p:nvSpPr>
        <p:spPr>
          <a:xfrm>
            <a:off x="5343673" y="3211512"/>
            <a:ext cx="1483640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9D13B8-44D6-E429-52B8-19D92AC275E1}"/>
              </a:ext>
            </a:extLst>
          </p:cNvPr>
          <p:cNvSpPr txBox="1"/>
          <p:nvPr/>
        </p:nvSpPr>
        <p:spPr>
          <a:xfrm>
            <a:off x="5126155" y="3375121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pic>
        <p:nvPicPr>
          <p:cNvPr id="17410" name="Picture 2" descr="papers, Print Products, stacked, Stacks, stack, Business, sheets, paper,  stationery icon">
            <a:extLst>
              <a:ext uri="{FF2B5EF4-FFF2-40B4-BE49-F238E27FC236}">
                <a16:creationId xmlns:a16="http://schemas.microsoft.com/office/drawing/2014/main" id="{DD7CA774-9986-220E-4EC1-F73A3FFA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549" y="2845095"/>
            <a:ext cx="1200122" cy="120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D8909D-1DD5-02B9-A782-A570B9D9C134}"/>
              </a:ext>
            </a:extLst>
          </p:cNvPr>
          <p:cNvSpPr txBox="1"/>
          <p:nvPr/>
        </p:nvSpPr>
        <p:spPr>
          <a:xfrm>
            <a:off x="8608606" y="4012905"/>
            <a:ext cx="26887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pre-training data</a:t>
            </a:r>
          </a:p>
        </p:txBody>
      </p:sp>
      <p:pic>
        <p:nvPicPr>
          <p:cNvPr id="12" name="Picture 1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FF4A4F7-4221-FD2B-20BA-5D779CEDEB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097"/>
          <a:stretch/>
        </p:blipFill>
        <p:spPr>
          <a:xfrm>
            <a:off x="7689183" y="4857842"/>
            <a:ext cx="4392757" cy="793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CF9D61-C90E-FF33-0275-015B5EBE5CD1}"/>
              </a:ext>
            </a:extLst>
          </p:cNvPr>
          <p:cNvSpPr txBox="1"/>
          <p:nvPr/>
        </p:nvSpPr>
        <p:spPr>
          <a:xfrm>
            <a:off x="-126473" y="3274142"/>
            <a:ext cx="41515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0044F9"/>
                </a:solidFill>
                <a:effectLst/>
                <a:latin typeface="Avenir Book" panose="02000503020000020003" pitchFamily="2" charset="0"/>
              </a:rPr>
              <a:t>“highest water </a:t>
            </a:r>
            <a:r>
              <a:rPr lang="en-US" sz="2400" b="0" i="1" dirty="0">
                <a:solidFill>
                  <a:srgbClr val="0044F9"/>
                </a:solidFill>
                <a:effectLst/>
                <a:latin typeface="Avenir Book" panose="02000503020000020003" pitchFamily="2" charset="0"/>
              </a:rPr>
              <a:t>density</a:t>
            </a:r>
            <a:r>
              <a:rPr lang="en-US" sz="2400" b="0" i="0" dirty="0">
                <a:solidFill>
                  <a:srgbClr val="0044F9"/>
                </a:solidFill>
                <a:effectLst/>
                <a:latin typeface="Avenir Book" panose="02000503020000020003" pitchFamily="2" charset="0"/>
              </a:rPr>
              <a:t>, which was measured </a:t>
            </a:r>
            <a:r>
              <a:rPr lang="en-US" sz="2400" b="0" i="0">
                <a:solidFill>
                  <a:srgbClr val="0044F9"/>
                </a:solidFill>
                <a:effectLst/>
                <a:latin typeface="Avenir Book" panose="02000503020000020003" pitchFamily="2" charset="0"/>
              </a:rPr>
              <a:t>at </a:t>
            </a:r>
            <a:br>
              <a:rPr lang="en-US" sz="2400" b="0" i="0">
                <a:solidFill>
                  <a:srgbClr val="0044F9"/>
                </a:solidFill>
                <a:effectLst/>
                <a:latin typeface="Avenir Book" panose="02000503020000020003" pitchFamily="2" charset="0"/>
              </a:rPr>
            </a:br>
            <a:r>
              <a:rPr lang="en-US" sz="2400" b="0" i="0">
                <a:solidFill>
                  <a:srgbClr val="0044F9"/>
                </a:solidFill>
                <a:effectLst/>
                <a:latin typeface="Avenir Book" panose="02000503020000020003" pitchFamily="2" charset="0"/>
              </a:rPr>
              <a:t>the </a:t>
            </a:r>
            <a:r>
              <a:rPr lang="en-US" sz="2400" b="0" i="0" dirty="0">
                <a:solidFill>
                  <a:srgbClr val="0044F9"/>
                </a:solidFill>
                <a:effectLst/>
                <a:latin typeface="Avenir Book" panose="02000503020000020003" pitchFamily="2" charset="0"/>
              </a:rPr>
              <a:t>time as 4 °C”</a:t>
            </a:r>
            <a:endParaRPr lang="en-US" sz="2400" dirty="0">
              <a:solidFill>
                <a:srgbClr val="0044F9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97098F-B6C4-B912-BED2-8EC8F199A108}"/>
              </a:ext>
            </a:extLst>
          </p:cNvPr>
          <p:cNvCxnSpPr>
            <a:cxnSpLocks/>
          </p:cNvCxnSpPr>
          <p:nvPr/>
        </p:nvCxnSpPr>
        <p:spPr>
          <a:xfrm>
            <a:off x="7231551" y="3842847"/>
            <a:ext cx="1387446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191553-7012-074E-0B8F-4460F17902CB}"/>
              </a:ext>
            </a:extLst>
          </p:cNvPr>
          <p:cNvCxnSpPr>
            <a:cxnSpLocks/>
          </p:cNvCxnSpPr>
          <p:nvPr/>
        </p:nvCxnSpPr>
        <p:spPr>
          <a:xfrm>
            <a:off x="3751656" y="3842847"/>
            <a:ext cx="1352014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0A7A19-3A1F-A505-F258-039C46E7E594}"/>
              </a:ext>
            </a:extLst>
          </p:cNvPr>
          <p:cNvSpPr txBox="1"/>
          <p:nvPr/>
        </p:nvSpPr>
        <p:spPr>
          <a:xfrm>
            <a:off x="8591855" y="4450627"/>
            <a:ext cx="2561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</a:rPr>
              <a:t>e.g., “Wikipedia”</a:t>
            </a:r>
          </a:p>
        </p:txBody>
      </p:sp>
    </p:spTree>
    <p:extLst>
      <p:ext uri="{BB962C8B-B14F-4D97-AF65-F5344CB8AC3E}">
        <p14:creationId xmlns:p14="http://schemas.microsoft.com/office/powerpoint/2010/main" val="101995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15" grpId="0"/>
      <p:bldP spid="2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ctrTitle"/>
          </p:nvPr>
        </p:nvSpPr>
        <p:spPr>
          <a:xfrm>
            <a:off x="186612" y="687967"/>
            <a:ext cx="11737910" cy="16800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</a:pPr>
            <a:r>
              <a:rPr lang="en-US" sz="4000" dirty="0">
                <a:solidFill>
                  <a:schemeClr val="tx2"/>
                </a:solidFill>
              </a:rPr>
              <a:t>"According to ..." Prompting Language Models 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Improves Quoting from Pre-Training Data</a:t>
            </a:r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476367" y="28662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b="1" dirty="0"/>
              <a:t>Orion Weller, Marc </a:t>
            </a:r>
            <a:r>
              <a:rPr lang="en-US" b="1" dirty="0" err="1"/>
              <a:t>Marone</a:t>
            </a:r>
            <a:r>
              <a:rPr lang="en-US" b="1" dirty="0"/>
              <a:t>, Nathaniel Weir, </a:t>
            </a:r>
            <a:br>
              <a:rPr lang="en-US" b="1" dirty="0"/>
            </a:br>
            <a:r>
              <a:rPr lang="en-US" b="1" dirty="0"/>
              <a:t>Dawn Lawrie, Daniel Khashabi, Benjamin Van Durme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B22CE-908C-EADB-E7FF-12A7D624ABDB}"/>
              </a:ext>
            </a:extLst>
          </p:cNvPr>
          <p:cNvSpPr txBox="1"/>
          <p:nvPr/>
        </p:nvSpPr>
        <p:spPr>
          <a:xfrm>
            <a:off x="2969620" y="617003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arxiv.org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/abs/2305.13252</a:t>
            </a:r>
          </a:p>
        </p:txBody>
      </p:sp>
      <p:pic>
        <p:nvPicPr>
          <p:cNvPr id="1026" name="Picture 2" descr="Orion Weller">
            <a:extLst>
              <a:ext uri="{FF2B5EF4-FFF2-40B4-BE49-F238E27FC236}">
                <a16:creationId xmlns:a16="http://schemas.microsoft.com/office/drawing/2014/main" id="{5C5112BB-2E56-3A09-470B-674C7A009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1" t="10775" r="18028" b="19652"/>
          <a:stretch/>
        </p:blipFill>
        <p:spPr bwMode="auto">
          <a:xfrm>
            <a:off x="1796523" y="4161129"/>
            <a:ext cx="1774171" cy="185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c Marone">
            <a:extLst>
              <a:ext uri="{FF2B5EF4-FFF2-40B4-BE49-F238E27FC236}">
                <a16:creationId xmlns:a16="http://schemas.microsoft.com/office/drawing/2014/main" id="{F0E114A2-484B-DF37-DDC9-E3C450B3F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4550" r="20288" b="33060"/>
          <a:stretch/>
        </p:blipFill>
        <p:spPr bwMode="auto">
          <a:xfrm>
            <a:off x="3936295" y="4168288"/>
            <a:ext cx="1762436" cy="185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haniel Weir | PhD Student at Johns Hopkins University">
            <a:extLst>
              <a:ext uri="{FF2B5EF4-FFF2-40B4-BE49-F238E27FC236}">
                <a16:creationId xmlns:a16="http://schemas.microsoft.com/office/drawing/2014/main" id="{2D40D510-ED5B-1378-F4BD-63B231D4F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1" t="618" r="10057" b="25018"/>
          <a:stretch/>
        </p:blipFill>
        <p:spPr bwMode="auto">
          <a:xfrm>
            <a:off x="6064332" y="4614967"/>
            <a:ext cx="1393342" cy="140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njamin van Durme - Johns Hopkins Whiting School of Engineering">
            <a:extLst>
              <a:ext uri="{FF2B5EF4-FFF2-40B4-BE49-F238E27FC236}">
                <a16:creationId xmlns:a16="http://schemas.microsoft.com/office/drawing/2014/main" id="{6792F043-BF12-6469-91A4-A410663F8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5" r="5587" b="3741"/>
          <a:stretch/>
        </p:blipFill>
        <p:spPr bwMode="auto">
          <a:xfrm>
            <a:off x="10243202" y="5061433"/>
            <a:ext cx="920299" cy="95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niel Khashabi">
            <a:extLst>
              <a:ext uri="{FF2B5EF4-FFF2-40B4-BE49-F238E27FC236}">
                <a16:creationId xmlns:a16="http://schemas.microsoft.com/office/drawing/2014/main" id="{6F626834-518C-BD84-6E74-1B9C789410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5884" r="14075" b="22078"/>
          <a:stretch/>
        </p:blipFill>
        <p:spPr bwMode="auto">
          <a:xfrm>
            <a:off x="9007928" y="5061435"/>
            <a:ext cx="920297" cy="95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uman Language Technology Center of Excellence | Dawn Lawrie - Human  Language Technology Center of Excellence">
            <a:extLst>
              <a:ext uri="{FF2B5EF4-FFF2-40B4-BE49-F238E27FC236}">
                <a16:creationId xmlns:a16="http://schemas.microsoft.com/office/drawing/2014/main" id="{E5716208-5EB0-CA25-56B1-42D977142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r="29857"/>
          <a:stretch/>
        </p:blipFill>
        <p:spPr bwMode="auto">
          <a:xfrm>
            <a:off x="7748970" y="5061436"/>
            <a:ext cx="943980" cy="95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348259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0B8725FC-FA75-8CEE-3612-1FA7793F0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26"/>
          <a:stretch/>
        </p:blipFill>
        <p:spPr>
          <a:xfrm>
            <a:off x="6068148" y="4082708"/>
            <a:ext cx="3992964" cy="2416791"/>
          </a:xfrm>
          <a:prstGeom prst="rect">
            <a:avLst/>
          </a:prstGeom>
        </p:spPr>
      </p:pic>
      <p:pic>
        <p:nvPicPr>
          <p:cNvPr id="25" name="Picture 24" descr="A close-up of a book&#10;&#10;Description automatically generated">
            <a:extLst>
              <a:ext uri="{FF2B5EF4-FFF2-40B4-BE49-F238E27FC236}">
                <a16:creationId xmlns:a16="http://schemas.microsoft.com/office/drawing/2014/main" id="{DF32D83A-2BFF-1D76-5C1D-B5F58EFF4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564" y="252893"/>
            <a:ext cx="5010087" cy="2489338"/>
          </a:xfrm>
          <a:prstGeom prst="rect">
            <a:avLst/>
          </a:prstGeom>
        </p:spPr>
      </p:pic>
      <p:pic>
        <p:nvPicPr>
          <p:cNvPr id="14" name="Picture 1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9F235A4-8E2A-C2A2-6797-002AE6325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03" r="53599" b="13295"/>
          <a:stretch/>
        </p:blipFill>
        <p:spPr>
          <a:xfrm>
            <a:off x="2228850" y="4495799"/>
            <a:ext cx="3695751" cy="1670051"/>
          </a:xfrm>
          <a:prstGeom prst="rect">
            <a:avLst/>
          </a:prstGeom>
        </p:spPr>
      </p:pic>
      <p:pic>
        <p:nvPicPr>
          <p:cNvPr id="16" name="Picture 15" descr="A blue arrows pointing to a square&#10;&#10;Description automatically generated">
            <a:extLst>
              <a:ext uri="{FF2B5EF4-FFF2-40B4-BE49-F238E27FC236}">
                <a16:creationId xmlns:a16="http://schemas.microsoft.com/office/drawing/2014/main" id="{59B92B39-7D63-F5B3-61B4-D4008E77F3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61" r="54113"/>
          <a:stretch/>
        </p:blipFill>
        <p:spPr>
          <a:xfrm>
            <a:off x="2318134" y="2769779"/>
            <a:ext cx="3606467" cy="1359752"/>
          </a:xfrm>
          <a:prstGeom prst="rect">
            <a:avLst/>
          </a:prstGeom>
        </p:spPr>
      </p:pic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BE6A4C77-7781-6962-D566-41598989830A}"/>
              </a:ext>
            </a:extLst>
          </p:cNvPr>
          <p:cNvSpPr/>
          <p:nvPr/>
        </p:nvSpPr>
        <p:spPr>
          <a:xfrm>
            <a:off x="658072" y="335802"/>
            <a:ext cx="4720752" cy="1847592"/>
          </a:xfrm>
          <a:prstGeom prst="wedgeRoundRectCallout">
            <a:avLst>
              <a:gd name="adj1" fmla="val -18778"/>
              <a:gd name="adj2" fmla="val 32470"/>
              <a:gd name="adj3" fmla="val 16667"/>
            </a:avLst>
          </a:prstGeom>
          <a:solidFill>
            <a:srgbClr val="EAEDFD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Do LLMs encode an implicit association of </a:t>
            </a:r>
            <a:b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2400" dirty="0">
                <a:solidFill>
                  <a:srgbClr val="0044F9"/>
                </a:solidFill>
                <a:latin typeface="Avenir Book" panose="02000503020000020003" pitchFamily="2" charset="0"/>
              </a:rPr>
              <a:t>text form</a:t>
            </a:r>
            <a:r>
              <a:rPr lang="en-US" sz="2400" dirty="0"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⇔</a:t>
            </a:r>
            <a:r>
              <a:rPr lang="en-US" sz="2400" dirty="0">
                <a:latin typeface="Avenir Book" panose="02000503020000020003" pitchFamily="2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the knowledge sources in their pre-training</a:t>
            </a:r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? </a:t>
            </a:r>
          </a:p>
        </p:txBody>
      </p:sp>
      <p:pic>
        <p:nvPicPr>
          <p:cNvPr id="31" name="Picture 30" descr="A blue arrows pointing to a square&#10;&#10;Description automatically generated">
            <a:extLst>
              <a:ext uri="{FF2B5EF4-FFF2-40B4-BE49-F238E27FC236}">
                <a16:creationId xmlns:a16="http://schemas.microsoft.com/office/drawing/2014/main" id="{C62DE23B-2BA0-1E45-E9D3-A1BD48F69C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820" t="6961" b="3118"/>
          <a:stretch/>
        </p:blipFill>
        <p:spPr>
          <a:xfrm>
            <a:off x="6068919" y="2795422"/>
            <a:ext cx="3992963" cy="131418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1FD5AA3-0C61-DFE5-D645-1AE27A09C98C}"/>
              </a:ext>
            </a:extLst>
          </p:cNvPr>
          <p:cNvSpPr/>
          <p:nvPr/>
        </p:nvSpPr>
        <p:spPr>
          <a:xfrm>
            <a:off x="5515519" y="4095424"/>
            <a:ext cx="965133" cy="7407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322F3E-C0A0-A947-3D97-08DDA1079660}"/>
              </a:ext>
            </a:extLst>
          </p:cNvPr>
          <p:cNvSpPr txBox="1"/>
          <p:nvPr/>
        </p:nvSpPr>
        <p:spPr>
          <a:xfrm>
            <a:off x="5502819" y="4140982"/>
            <a:ext cx="10291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pic>
        <p:nvPicPr>
          <p:cNvPr id="18434" name="Picture 2" descr="English Wikipedia - Wikipedia">
            <a:extLst>
              <a:ext uri="{FF2B5EF4-FFF2-40B4-BE49-F238E27FC236}">
                <a16:creationId xmlns:a16="http://schemas.microsoft.com/office/drawing/2014/main" id="{A8690830-68C3-8837-0ECD-339EF98F0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9" b="13219"/>
          <a:stretch/>
        </p:blipFill>
        <p:spPr bwMode="auto">
          <a:xfrm>
            <a:off x="10511622" y="37142"/>
            <a:ext cx="1129551" cy="102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 37">
            <a:extLst>
              <a:ext uri="{FF2B5EF4-FFF2-40B4-BE49-F238E27FC236}">
                <a16:creationId xmlns:a16="http://schemas.microsoft.com/office/drawing/2014/main" id="{4E975996-5781-3C64-98ED-2C9A473FD5B8}"/>
              </a:ext>
            </a:extLst>
          </p:cNvPr>
          <p:cNvSpPr/>
          <p:nvPr/>
        </p:nvSpPr>
        <p:spPr>
          <a:xfrm>
            <a:off x="10088879" y="2712720"/>
            <a:ext cx="878935" cy="2773680"/>
          </a:xfrm>
          <a:custGeom>
            <a:avLst/>
            <a:gdLst>
              <a:gd name="connsiteX0" fmla="*/ 1046480 w 1048400"/>
              <a:gd name="connsiteY0" fmla="*/ 0 h 2773680"/>
              <a:gd name="connsiteX1" fmla="*/ 1036320 w 1048400"/>
              <a:gd name="connsiteY1" fmla="*/ 558800 h 2773680"/>
              <a:gd name="connsiteX2" fmla="*/ 955040 w 1048400"/>
              <a:gd name="connsiteY2" fmla="*/ 1615440 h 2773680"/>
              <a:gd name="connsiteX3" fmla="*/ 640080 w 1048400"/>
              <a:gd name="connsiteY3" fmla="*/ 2509520 h 2773680"/>
              <a:gd name="connsiteX4" fmla="*/ 0 w 1048400"/>
              <a:gd name="connsiteY4" fmla="*/ 2773680 h 277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400" h="2773680">
                <a:moveTo>
                  <a:pt x="1046480" y="0"/>
                </a:moveTo>
                <a:cubicBezTo>
                  <a:pt x="1049020" y="144780"/>
                  <a:pt x="1051560" y="289560"/>
                  <a:pt x="1036320" y="558800"/>
                </a:cubicBezTo>
                <a:cubicBezTo>
                  <a:pt x="1021080" y="828040"/>
                  <a:pt x="1021080" y="1290320"/>
                  <a:pt x="955040" y="1615440"/>
                </a:cubicBezTo>
                <a:cubicBezTo>
                  <a:pt x="889000" y="1940560"/>
                  <a:pt x="799253" y="2316480"/>
                  <a:pt x="640080" y="2509520"/>
                </a:cubicBezTo>
                <a:cubicBezTo>
                  <a:pt x="480907" y="2702560"/>
                  <a:pt x="240453" y="2738120"/>
                  <a:pt x="0" y="2773680"/>
                </a:cubicBezTo>
              </a:path>
            </a:pathLst>
          </a:custGeom>
          <a:noFill/>
          <a:ln w="38100">
            <a:solidFill>
              <a:srgbClr val="A24BE7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90874A2F-2424-5081-1ED5-19F729DDF339}"/>
              </a:ext>
            </a:extLst>
          </p:cNvPr>
          <p:cNvSpPr/>
          <p:nvPr/>
        </p:nvSpPr>
        <p:spPr>
          <a:xfrm>
            <a:off x="10088879" y="2712720"/>
            <a:ext cx="878935" cy="716280"/>
          </a:xfrm>
          <a:custGeom>
            <a:avLst/>
            <a:gdLst>
              <a:gd name="connsiteX0" fmla="*/ 1046480 w 1048400"/>
              <a:gd name="connsiteY0" fmla="*/ 0 h 2773680"/>
              <a:gd name="connsiteX1" fmla="*/ 1036320 w 1048400"/>
              <a:gd name="connsiteY1" fmla="*/ 558800 h 2773680"/>
              <a:gd name="connsiteX2" fmla="*/ 955040 w 1048400"/>
              <a:gd name="connsiteY2" fmla="*/ 1615440 h 2773680"/>
              <a:gd name="connsiteX3" fmla="*/ 640080 w 1048400"/>
              <a:gd name="connsiteY3" fmla="*/ 2509520 h 2773680"/>
              <a:gd name="connsiteX4" fmla="*/ 0 w 1048400"/>
              <a:gd name="connsiteY4" fmla="*/ 2773680 h 277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400" h="2773680">
                <a:moveTo>
                  <a:pt x="1046480" y="0"/>
                </a:moveTo>
                <a:cubicBezTo>
                  <a:pt x="1049020" y="144780"/>
                  <a:pt x="1051560" y="289560"/>
                  <a:pt x="1036320" y="558800"/>
                </a:cubicBezTo>
                <a:cubicBezTo>
                  <a:pt x="1021080" y="828040"/>
                  <a:pt x="1021080" y="1290320"/>
                  <a:pt x="955040" y="1615440"/>
                </a:cubicBezTo>
                <a:cubicBezTo>
                  <a:pt x="889000" y="1940560"/>
                  <a:pt x="799253" y="2316480"/>
                  <a:pt x="640080" y="2509520"/>
                </a:cubicBezTo>
                <a:cubicBezTo>
                  <a:pt x="480907" y="2702560"/>
                  <a:pt x="240453" y="2738120"/>
                  <a:pt x="0" y="2773680"/>
                </a:cubicBezTo>
              </a:path>
            </a:pathLst>
          </a:custGeom>
          <a:noFill/>
          <a:ln w="38100">
            <a:solidFill>
              <a:srgbClr val="A24BE7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A3625C-F3FC-FC7A-4ECD-613EAEE2EA1D}"/>
              </a:ext>
            </a:extLst>
          </p:cNvPr>
          <p:cNvSpPr txBox="1"/>
          <p:nvPr/>
        </p:nvSpPr>
        <p:spPr>
          <a:xfrm>
            <a:off x="10979836" y="2750877"/>
            <a:ext cx="87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A24BE7"/>
                </a:solidFill>
              </a:rPr>
              <a:t>quotes</a:t>
            </a:r>
            <a:endParaRPr lang="en-US" dirty="0">
              <a:solidFill>
                <a:srgbClr val="A24B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5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8" grpId="0" animBg="1"/>
      <p:bldP spid="39" grpId="0" animBg="1"/>
      <p:bldP spid="4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0B8725FC-FA75-8CEE-3612-1FA7793F0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26"/>
          <a:stretch/>
        </p:blipFill>
        <p:spPr>
          <a:xfrm>
            <a:off x="6068148" y="4082708"/>
            <a:ext cx="3992964" cy="2416791"/>
          </a:xfrm>
          <a:prstGeom prst="rect">
            <a:avLst/>
          </a:prstGeom>
        </p:spPr>
      </p:pic>
      <p:pic>
        <p:nvPicPr>
          <p:cNvPr id="25" name="Picture 24" descr="A close-up of a book&#10;&#10;Description automatically generated">
            <a:extLst>
              <a:ext uri="{FF2B5EF4-FFF2-40B4-BE49-F238E27FC236}">
                <a16:creationId xmlns:a16="http://schemas.microsoft.com/office/drawing/2014/main" id="{DF32D83A-2BFF-1D76-5C1D-B5F58EFF4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564" y="252893"/>
            <a:ext cx="5010087" cy="2489338"/>
          </a:xfrm>
          <a:prstGeom prst="rect">
            <a:avLst/>
          </a:prstGeom>
        </p:spPr>
      </p:pic>
      <p:pic>
        <p:nvPicPr>
          <p:cNvPr id="31" name="Picture 30" descr="A blue arrows pointing to a square&#10;&#10;Description automatically generated">
            <a:extLst>
              <a:ext uri="{FF2B5EF4-FFF2-40B4-BE49-F238E27FC236}">
                <a16:creationId xmlns:a16="http://schemas.microsoft.com/office/drawing/2014/main" id="{C62DE23B-2BA0-1E45-E9D3-A1BD48F69C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820" t="6961" b="3118"/>
          <a:stretch/>
        </p:blipFill>
        <p:spPr>
          <a:xfrm>
            <a:off x="6068919" y="2795422"/>
            <a:ext cx="3992963" cy="1314180"/>
          </a:xfrm>
          <a:prstGeom prst="rect">
            <a:avLst/>
          </a:prstGeom>
        </p:spPr>
      </p:pic>
      <p:pic>
        <p:nvPicPr>
          <p:cNvPr id="18434" name="Picture 2" descr="English Wikipedia - Wikipedia">
            <a:extLst>
              <a:ext uri="{FF2B5EF4-FFF2-40B4-BE49-F238E27FC236}">
                <a16:creationId xmlns:a16="http://schemas.microsoft.com/office/drawing/2014/main" id="{A8690830-68C3-8837-0ECD-339EF98F0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9" b="13219"/>
          <a:stretch/>
        </p:blipFill>
        <p:spPr bwMode="auto">
          <a:xfrm>
            <a:off x="10511622" y="37142"/>
            <a:ext cx="1129551" cy="102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 37">
            <a:extLst>
              <a:ext uri="{FF2B5EF4-FFF2-40B4-BE49-F238E27FC236}">
                <a16:creationId xmlns:a16="http://schemas.microsoft.com/office/drawing/2014/main" id="{4E975996-5781-3C64-98ED-2C9A473FD5B8}"/>
              </a:ext>
            </a:extLst>
          </p:cNvPr>
          <p:cNvSpPr/>
          <p:nvPr/>
        </p:nvSpPr>
        <p:spPr>
          <a:xfrm>
            <a:off x="10088879" y="2712720"/>
            <a:ext cx="878935" cy="2773680"/>
          </a:xfrm>
          <a:custGeom>
            <a:avLst/>
            <a:gdLst>
              <a:gd name="connsiteX0" fmla="*/ 1046480 w 1048400"/>
              <a:gd name="connsiteY0" fmla="*/ 0 h 2773680"/>
              <a:gd name="connsiteX1" fmla="*/ 1036320 w 1048400"/>
              <a:gd name="connsiteY1" fmla="*/ 558800 h 2773680"/>
              <a:gd name="connsiteX2" fmla="*/ 955040 w 1048400"/>
              <a:gd name="connsiteY2" fmla="*/ 1615440 h 2773680"/>
              <a:gd name="connsiteX3" fmla="*/ 640080 w 1048400"/>
              <a:gd name="connsiteY3" fmla="*/ 2509520 h 2773680"/>
              <a:gd name="connsiteX4" fmla="*/ 0 w 1048400"/>
              <a:gd name="connsiteY4" fmla="*/ 2773680 h 277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400" h="2773680">
                <a:moveTo>
                  <a:pt x="1046480" y="0"/>
                </a:moveTo>
                <a:cubicBezTo>
                  <a:pt x="1049020" y="144780"/>
                  <a:pt x="1051560" y="289560"/>
                  <a:pt x="1036320" y="558800"/>
                </a:cubicBezTo>
                <a:cubicBezTo>
                  <a:pt x="1021080" y="828040"/>
                  <a:pt x="1021080" y="1290320"/>
                  <a:pt x="955040" y="1615440"/>
                </a:cubicBezTo>
                <a:cubicBezTo>
                  <a:pt x="889000" y="1940560"/>
                  <a:pt x="799253" y="2316480"/>
                  <a:pt x="640080" y="2509520"/>
                </a:cubicBezTo>
                <a:cubicBezTo>
                  <a:pt x="480907" y="2702560"/>
                  <a:pt x="240453" y="2738120"/>
                  <a:pt x="0" y="2773680"/>
                </a:cubicBezTo>
              </a:path>
            </a:pathLst>
          </a:custGeom>
          <a:noFill/>
          <a:ln w="38100">
            <a:solidFill>
              <a:srgbClr val="A24BE7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90874A2F-2424-5081-1ED5-19F729DDF339}"/>
              </a:ext>
            </a:extLst>
          </p:cNvPr>
          <p:cNvSpPr/>
          <p:nvPr/>
        </p:nvSpPr>
        <p:spPr>
          <a:xfrm>
            <a:off x="10088879" y="2712720"/>
            <a:ext cx="878935" cy="716280"/>
          </a:xfrm>
          <a:custGeom>
            <a:avLst/>
            <a:gdLst>
              <a:gd name="connsiteX0" fmla="*/ 1046480 w 1048400"/>
              <a:gd name="connsiteY0" fmla="*/ 0 h 2773680"/>
              <a:gd name="connsiteX1" fmla="*/ 1036320 w 1048400"/>
              <a:gd name="connsiteY1" fmla="*/ 558800 h 2773680"/>
              <a:gd name="connsiteX2" fmla="*/ 955040 w 1048400"/>
              <a:gd name="connsiteY2" fmla="*/ 1615440 h 2773680"/>
              <a:gd name="connsiteX3" fmla="*/ 640080 w 1048400"/>
              <a:gd name="connsiteY3" fmla="*/ 2509520 h 2773680"/>
              <a:gd name="connsiteX4" fmla="*/ 0 w 1048400"/>
              <a:gd name="connsiteY4" fmla="*/ 2773680 h 277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400" h="2773680">
                <a:moveTo>
                  <a:pt x="1046480" y="0"/>
                </a:moveTo>
                <a:cubicBezTo>
                  <a:pt x="1049020" y="144780"/>
                  <a:pt x="1051560" y="289560"/>
                  <a:pt x="1036320" y="558800"/>
                </a:cubicBezTo>
                <a:cubicBezTo>
                  <a:pt x="1021080" y="828040"/>
                  <a:pt x="1021080" y="1290320"/>
                  <a:pt x="955040" y="1615440"/>
                </a:cubicBezTo>
                <a:cubicBezTo>
                  <a:pt x="889000" y="1940560"/>
                  <a:pt x="799253" y="2316480"/>
                  <a:pt x="640080" y="2509520"/>
                </a:cubicBezTo>
                <a:cubicBezTo>
                  <a:pt x="480907" y="2702560"/>
                  <a:pt x="240453" y="2738120"/>
                  <a:pt x="0" y="2773680"/>
                </a:cubicBezTo>
              </a:path>
            </a:pathLst>
          </a:custGeom>
          <a:noFill/>
          <a:ln w="38100">
            <a:solidFill>
              <a:srgbClr val="A24BE7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A3625C-F3FC-FC7A-4ECD-613EAEE2EA1D}"/>
              </a:ext>
            </a:extLst>
          </p:cNvPr>
          <p:cNvSpPr txBox="1"/>
          <p:nvPr/>
        </p:nvSpPr>
        <p:spPr>
          <a:xfrm>
            <a:off x="10979836" y="2750877"/>
            <a:ext cx="87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A24BE7"/>
                </a:solidFill>
              </a:rPr>
              <a:t>quotes</a:t>
            </a:r>
            <a:endParaRPr lang="en-US" dirty="0">
              <a:solidFill>
                <a:srgbClr val="A24BE7"/>
              </a:solidFill>
            </a:endParaRP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496CFD57-37C3-D042-AF25-AE4F1BB75C56}"/>
              </a:ext>
            </a:extLst>
          </p:cNvPr>
          <p:cNvSpPr/>
          <p:nvPr/>
        </p:nvSpPr>
        <p:spPr>
          <a:xfrm>
            <a:off x="843280" y="341027"/>
            <a:ext cx="3698240" cy="1650996"/>
          </a:xfrm>
          <a:prstGeom prst="wedgeRoundRectCallout">
            <a:avLst>
              <a:gd name="adj1" fmla="val 30478"/>
              <a:gd name="adj2" fmla="val 67803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venir Book" panose="02000503020000020003" pitchFamily="2" charset="0"/>
              </a:rPr>
              <a:t>Challenge: </a:t>
            </a:r>
            <a:br>
              <a:rPr lang="en-US" sz="2400" b="1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How can we </a:t>
            </a: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measure</a:t>
            </a:r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 “quoting” from a given large corpus? </a:t>
            </a: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6753A39-9DFB-B61A-124C-3FA546584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03" r="53599" b="13295"/>
          <a:stretch/>
        </p:blipFill>
        <p:spPr>
          <a:xfrm>
            <a:off x="2228850" y="4495799"/>
            <a:ext cx="3695751" cy="1670051"/>
          </a:xfrm>
          <a:prstGeom prst="rect">
            <a:avLst/>
          </a:prstGeom>
        </p:spPr>
      </p:pic>
      <p:pic>
        <p:nvPicPr>
          <p:cNvPr id="4" name="Picture 3" descr="A blue arrows pointing to a square&#10;&#10;Description automatically generated">
            <a:extLst>
              <a:ext uri="{FF2B5EF4-FFF2-40B4-BE49-F238E27FC236}">
                <a16:creationId xmlns:a16="http://schemas.microsoft.com/office/drawing/2014/main" id="{BDB0B7EC-43C0-C123-22F3-B4BD744DD7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61" r="54113"/>
          <a:stretch/>
        </p:blipFill>
        <p:spPr>
          <a:xfrm>
            <a:off x="2318134" y="2769779"/>
            <a:ext cx="3606467" cy="1359752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1FD5AA3-0C61-DFE5-D645-1AE27A09C98C}"/>
              </a:ext>
            </a:extLst>
          </p:cNvPr>
          <p:cNvSpPr/>
          <p:nvPr/>
        </p:nvSpPr>
        <p:spPr>
          <a:xfrm>
            <a:off x="5515519" y="4095424"/>
            <a:ext cx="965133" cy="7407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322F3E-C0A0-A947-3D97-08DDA1079660}"/>
              </a:ext>
            </a:extLst>
          </p:cNvPr>
          <p:cNvSpPr txBox="1"/>
          <p:nvPr/>
        </p:nvSpPr>
        <p:spPr>
          <a:xfrm>
            <a:off x="5039039" y="4140981"/>
            <a:ext cx="19671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</p:spTree>
    <p:extLst>
      <p:ext uri="{BB962C8B-B14F-4D97-AF65-F5344CB8AC3E}">
        <p14:creationId xmlns:p14="http://schemas.microsoft.com/office/powerpoint/2010/main" val="415824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6CCCB-5AF6-F5E0-6ED5-771A9F9A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Quoting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D62AEC-8C0E-7FAF-CC42-5F1F864A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/>
              <p:nvPr/>
            </p:nvSpPr>
            <p:spPr>
              <a:xfrm>
                <a:off x="4415424" y="2173266"/>
                <a:ext cx="282128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QUIP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4400" i="1">
                          <a:latin typeface="Times" pitchFamily="2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sz="4400" i="1">
                          <a:latin typeface="Times" pitchFamily="2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424" y="2173266"/>
                <a:ext cx="2821285" cy="677108"/>
              </a:xfrm>
              <a:prstGeom prst="rect">
                <a:avLst/>
              </a:prstGeom>
              <a:blipFill>
                <a:blip r:embed="rId2"/>
                <a:stretch>
                  <a:fillRect l="-5381" t="-7407" r="-5830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2DD2B64-2183-70B7-C983-E6455817279F}"/>
              </a:ext>
            </a:extLst>
          </p:cNvPr>
          <p:cNvSpPr/>
          <p:nvPr/>
        </p:nvSpPr>
        <p:spPr>
          <a:xfrm>
            <a:off x="7074149" y="1502983"/>
            <a:ext cx="2499360" cy="677109"/>
          </a:xfrm>
          <a:prstGeom prst="wedgeRoundRectCallout">
            <a:avLst>
              <a:gd name="adj1" fmla="val -56154"/>
              <a:gd name="adj2" fmla="val 50942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A large corpus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2AB7CA6-8D4F-73B2-6214-90E669C20250}"/>
              </a:ext>
            </a:extLst>
          </p:cNvPr>
          <p:cNvSpPr/>
          <p:nvPr/>
        </p:nvSpPr>
        <p:spPr>
          <a:xfrm>
            <a:off x="3417059" y="1319288"/>
            <a:ext cx="2499360" cy="677109"/>
          </a:xfrm>
          <a:prstGeom prst="wedgeRoundRectCallout">
            <a:avLst>
              <a:gd name="adj1" fmla="val 55227"/>
              <a:gd name="adj2" fmla="val 47580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generated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F85348-3EE5-F11B-CC6A-4CE1647A932A}"/>
              </a:ext>
            </a:extLst>
          </p:cNvPr>
          <p:cNvSpPr txBox="1"/>
          <p:nvPr/>
        </p:nvSpPr>
        <p:spPr>
          <a:xfrm>
            <a:off x="988671" y="6550223"/>
            <a:ext cx="102593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[“According to . . . ” Prompting Language Models Improves Quoting from Pre-Training Data, Weller and </a:t>
            </a:r>
            <a:r>
              <a:rPr lang="en-US" sz="1400" dirty="0" err="1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Marone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, et al.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15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6CCCB-5AF6-F5E0-6ED5-771A9F9A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Quoting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D62AEC-8C0E-7FAF-CC42-5F1F864A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/>
              <p:nvPr/>
            </p:nvSpPr>
            <p:spPr>
              <a:xfrm>
                <a:off x="4415424" y="2173266"/>
                <a:ext cx="343203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QUIP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4400" i="1">
                          <a:latin typeface="Times" pitchFamily="2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sz="4400" b="0" i="1" smtClean="0">
                          <a:latin typeface="Times" pitchFamily="2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Times" pitchFamily="2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424" y="2173266"/>
                <a:ext cx="3432030" cy="677108"/>
              </a:xfrm>
              <a:prstGeom prst="rect">
                <a:avLst/>
              </a:prstGeom>
              <a:blipFill>
                <a:blip r:embed="rId3"/>
                <a:stretch>
                  <a:fillRect l="-4428" t="-7407" r="-4797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English Wikipedia - Wikipedia">
            <a:extLst>
              <a:ext uri="{FF2B5EF4-FFF2-40B4-BE49-F238E27FC236}">
                <a16:creationId xmlns:a16="http://schemas.microsoft.com/office/drawing/2014/main" id="{AC3716E0-7F25-F8A0-1D23-7CF54E5DC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9" b="13219"/>
          <a:stretch/>
        </p:blipFill>
        <p:spPr bwMode="auto">
          <a:xfrm>
            <a:off x="6475219" y="2020866"/>
            <a:ext cx="1177539" cy="107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C6F0202-3643-6A67-D4B3-E82508E6F7CF}"/>
              </a:ext>
            </a:extLst>
          </p:cNvPr>
          <p:cNvSpPr/>
          <p:nvPr/>
        </p:nvSpPr>
        <p:spPr>
          <a:xfrm>
            <a:off x="7297669" y="1319289"/>
            <a:ext cx="2499360" cy="677109"/>
          </a:xfrm>
          <a:prstGeom prst="wedgeRoundRectCallout">
            <a:avLst>
              <a:gd name="adj1" fmla="val -56154"/>
              <a:gd name="adj2" fmla="val 50942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A large corpus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9104143-B187-6F35-DC3B-044C5C08E147}"/>
              </a:ext>
            </a:extLst>
          </p:cNvPr>
          <p:cNvSpPr/>
          <p:nvPr/>
        </p:nvSpPr>
        <p:spPr>
          <a:xfrm>
            <a:off x="3417059" y="1319288"/>
            <a:ext cx="2499360" cy="677109"/>
          </a:xfrm>
          <a:prstGeom prst="wedgeRoundRectCallout">
            <a:avLst>
              <a:gd name="adj1" fmla="val 55227"/>
              <a:gd name="adj2" fmla="val 47580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generated text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533A95-664B-D506-48E3-00F9951250C9}"/>
                  </a:ext>
                </a:extLst>
              </p:cNvPr>
              <p:cNvSpPr txBox="1"/>
              <p:nvPr/>
            </p:nvSpPr>
            <p:spPr>
              <a:xfrm>
                <a:off x="570171" y="3305919"/>
                <a:ext cx="5673456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100" i="1" smtClean="0">
                        <a:latin typeface="Times" pitchFamily="2" charset="0"/>
                      </a:rPr>
                      <m:t>Y</m:t>
                    </m:r>
                  </m:oMath>
                </a14:m>
                <a:r>
                  <a:rPr lang="en-US" sz="2100" dirty="0"/>
                  <a:t>= “</a:t>
                </a:r>
                <a:r>
                  <a:rPr lang="en-US" sz="2100" dirty="0">
                    <a:latin typeface="Avenir Book" panose="02000503020000020003" pitchFamily="2" charset="0"/>
                  </a:rPr>
                  <a:t>The initial digestion of starch happens in the mouth through our saliva. </a:t>
                </a:r>
                <a:r>
                  <a:rPr lang="en-US" sz="2100" dirty="0">
                    <a:highlight>
                      <a:srgbClr val="FF00FF"/>
                    </a:highlight>
                    <a:latin typeface="Avenir Book" panose="02000503020000020003" pitchFamily="2" charset="0"/>
                  </a:rPr>
                  <a:t>The enzymes found in saliva are essential in beginning the process of digestion of dietary starches</a:t>
                </a:r>
                <a:r>
                  <a:rPr lang="en-US" sz="2100" dirty="0">
                    <a:latin typeface="Avenir Book" panose="02000503020000020003" pitchFamily="2" charset="0"/>
                  </a:rPr>
                  <a:t>."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533A95-664B-D506-48E3-00F995125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71" y="3305919"/>
                <a:ext cx="5673456" cy="1384995"/>
              </a:xfrm>
              <a:prstGeom prst="rect">
                <a:avLst/>
              </a:prstGeom>
              <a:blipFill>
                <a:blip r:embed="rId5"/>
                <a:stretch>
                  <a:fillRect l="-1342" t="-3636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31E7A-5A03-B64C-1CE0-5B5255C8ADD3}"/>
                  </a:ext>
                </a:extLst>
              </p:cNvPr>
              <p:cNvSpPr txBox="1"/>
              <p:nvPr/>
            </p:nvSpPr>
            <p:spPr>
              <a:xfrm>
                <a:off x="570170" y="4937546"/>
                <a:ext cx="6033829" cy="1061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100" i="1" smtClean="0">
                        <a:latin typeface="Times" pitchFamily="2" charset="0"/>
                      </a:rPr>
                      <m:t>Y</m:t>
                    </m:r>
                  </m:oMath>
                </a14:m>
                <a:r>
                  <a:rPr lang="en-US" sz="2100" dirty="0"/>
                  <a:t>= “</a:t>
                </a:r>
                <a:r>
                  <a:rPr lang="en-US" sz="2100" dirty="0">
                    <a:latin typeface="Avenir Book" panose="02000503020000020003" pitchFamily="2" charset="0"/>
                  </a:rPr>
                  <a:t>Earth is flat rather than round, and that evidence supporting the Earth's spherical shape has been fabricated or misunderstood.."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31E7A-5A03-B64C-1CE0-5B5255C8A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70" y="4937546"/>
                <a:ext cx="6033829" cy="1061829"/>
              </a:xfrm>
              <a:prstGeom prst="rect">
                <a:avLst/>
              </a:prstGeom>
              <a:blipFill>
                <a:blip r:embed="rId6"/>
                <a:stretch>
                  <a:fillRect l="-1263" t="-4706" b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6DF5094-986C-0BE4-070C-DC1A8680C3E8}"/>
              </a:ext>
            </a:extLst>
          </p:cNvPr>
          <p:cNvGrpSpPr/>
          <p:nvPr/>
        </p:nvGrpSpPr>
        <p:grpSpPr>
          <a:xfrm>
            <a:off x="6664959" y="3548433"/>
            <a:ext cx="4020331" cy="784245"/>
            <a:chOff x="6043837" y="3324377"/>
            <a:chExt cx="6082099" cy="11795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7ACC08D-C677-7471-124D-BD000FAC9ADA}"/>
                    </a:ext>
                  </a:extLst>
                </p:cNvPr>
                <p:cNvSpPr txBox="1"/>
                <p:nvPr/>
              </p:nvSpPr>
              <p:spPr>
                <a:xfrm>
                  <a:off x="6043837" y="3324377"/>
                  <a:ext cx="6082099" cy="1018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/>
                        <m:t>→</m:t>
                      </m:r>
                      <m:r>
                        <m:rPr>
                          <m:nor/>
                        </m:rPr>
                        <a:rPr lang="en-US" sz="2800" b="0" i="0" smtClean="0"/>
                        <m:t> 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QUIP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i="1">
                          <a:latin typeface="Times" pitchFamily="2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sz="2800" b="0" i="1" smtClean="0">
                          <a:latin typeface="Times" pitchFamily="2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Times" pitchFamily="2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Times" pitchFamily="2" charset="0"/>
                        </a:rPr>
                        <m:t> =</m:t>
                      </m:r>
                    </m:oMath>
                  </a14:m>
                  <a:r>
                    <a:rPr lang="en-US" sz="2800" dirty="0">
                      <a:solidFill>
                        <a:srgbClr val="C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>
                          <a:solidFill>
                            <a:srgbClr val="C00000"/>
                          </a:solidFill>
                          <a:latin typeface="Times" pitchFamily="2" charset="0"/>
                        </a:rPr>
                        <m:t>large</m:t>
                      </m:r>
                    </m:oMath>
                  </a14:m>
                  <a:endParaRPr lang="en-US" sz="2800" dirty="0">
                    <a:latin typeface="Times" pitchFamily="2" charset="0"/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7ACC08D-C677-7471-124D-BD000FAC9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3837" y="3324377"/>
                  <a:ext cx="6082099" cy="1018432"/>
                </a:xfrm>
                <a:prstGeom prst="rect">
                  <a:avLst/>
                </a:prstGeom>
                <a:blipFill>
                  <a:blip r:embed="rId7"/>
                  <a:stretch>
                    <a:fillRect l="-1887" r="-5346" b="-314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Picture 2" descr="English Wikipedia - Wikipedia">
              <a:extLst>
                <a:ext uri="{FF2B5EF4-FFF2-40B4-BE49-F238E27FC236}">
                  <a16:creationId xmlns:a16="http://schemas.microsoft.com/office/drawing/2014/main" id="{A8EC62E6-5AE9-2967-382A-C6BDDFD70B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89" b="13219"/>
            <a:stretch/>
          </p:blipFill>
          <p:spPr bwMode="auto">
            <a:xfrm>
              <a:off x="8580116" y="3431764"/>
              <a:ext cx="1177538" cy="1072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B54A8F-DEEA-8EEC-4FBF-7F0AF7806C75}"/>
              </a:ext>
            </a:extLst>
          </p:cNvPr>
          <p:cNvGrpSpPr/>
          <p:nvPr/>
        </p:nvGrpSpPr>
        <p:grpSpPr>
          <a:xfrm>
            <a:off x="6719147" y="5026350"/>
            <a:ext cx="3129062" cy="712849"/>
            <a:chOff x="6059206" y="3431764"/>
            <a:chExt cx="4733756" cy="107218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A4013BF-7863-97C0-2611-9FECA09F96BF}"/>
                    </a:ext>
                  </a:extLst>
                </p:cNvPr>
                <p:cNvSpPr txBox="1"/>
                <p:nvPr/>
              </p:nvSpPr>
              <p:spPr>
                <a:xfrm>
                  <a:off x="6059206" y="3553601"/>
                  <a:ext cx="4733756" cy="6480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/>
                        <m:t>→</m:t>
                      </m:r>
                      <m:r>
                        <m:rPr>
                          <m:nor/>
                        </m:rPr>
                        <a:rPr lang="en-US" sz="2800" b="0" i="0" smtClean="0"/>
                        <m:t> 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QUIP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i="1">
                          <a:latin typeface="Times" pitchFamily="2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sz="2800" b="0" i="1" smtClean="0">
                          <a:latin typeface="Times" pitchFamily="2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Times" pitchFamily="2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800">
                          <a:latin typeface="Times" pitchFamily="2" charset="0"/>
                        </a:rPr>
                        <m:t>)</m:t>
                      </m:r>
                    </m:oMath>
                  </a14:m>
                  <a:r>
                    <a:rPr lang="en-US" sz="2800" dirty="0">
                      <a:latin typeface="Times" pitchFamily="2" charset="0"/>
                    </a:rPr>
                    <a:t> = </a:t>
                  </a:r>
                  <a:r>
                    <a:rPr lang="en-US" sz="1100" dirty="0">
                      <a:solidFill>
                        <a:srgbClr val="C00000"/>
                      </a:solidFill>
                      <a:latin typeface="Times" pitchFamily="2" charset="0"/>
                    </a:rPr>
                    <a:t>tiny</a:t>
                  </a:r>
                  <a:endParaRPr lang="en-US" sz="2800" dirty="0">
                    <a:solidFill>
                      <a:srgbClr val="C00000"/>
                    </a:solidFill>
                    <a:latin typeface="Times" pitchFamily="2" charset="0"/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A4013BF-7863-97C0-2611-9FECA09F96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206" y="3553601"/>
                  <a:ext cx="4733756" cy="648093"/>
                </a:xfrm>
                <a:prstGeom prst="rect">
                  <a:avLst/>
                </a:prstGeom>
                <a:blipFill>
                  <a:blip r:embed="rId8"/>
                  <a:stretch>
                    <a:fillRect l="-2419" t="-22857" r="-1613" b="-4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Picture 2" descr="English Wikipedia - Wikipedia">
              <a:extLst>
                <a:ext uri="{FF2B5EF4-FFF2-40B4-BE49-F238E27FC236}">
                  <a16:creationId xmlns:a16="http://schemas.microsoft.com/office/drawing/2014/main" id="{F397811F-45DE-3698-5DF2-AFD2D0B56E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89" b="13219"/>
            <a:stretch/>
          </p:blipFill>
          <p:spPr bwMode="auto">
            <a:xfrm>
              <a:off x="8580116" y="3431764"/>
              <a:ext cx="1177538" cy="1072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ounded Rectangular Callout 21">
                <a:extLst>
                  <a:ext uri="{FF2B5EF4-FFF2-40B4-BE49-F238E27FC236}">
                    <a16:creationId xmlns:a16="http://schemas.microsoft.com/office/drawing/2014/main" id="{49C717B4-42BF-A47D-870C-76123CB76F8A}"/>
                  </a:ext>
                </a:extLst>
              </p:cNvPr>
              <p:cNvSpPr/>
              <p:nvPr/>
            </p:nvSpPr>
            <p:spPr>
              <a:xfrm>
                <a:off x="684769" y="2183426"/>
                <a:ext cx="2861072" cy="955065"/>
              </a:xfrm>
              <a:prstGeom prst="wedgeRoundRectCallout">
                <a:avLst>
                  <a:gd name="adj1" fmla="val 66203"/>
                  <a:gd name="adj2" fmla="val -22943"/>
                  <a:gd name="adj3" fmla="val 16667"/>
                </a:avLst>
              </a:prstGeom>
              <a:solidFill>
                <a:srgbClr val="EAEDFD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smtClean="0">
                        <a:solidFill>
                          <a:schemeClr val="tx1"/>
                        </a:solidFill>
                        <a:latin typeface="Times" pitchFamily="2" charset="0"/>
                      </a:rPr>
                      <m:t>Y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's membership </a:t>
                </a:r>
                <a:b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in corpus </a:t>
                </a:r>
              </a:p>
            </p:txBody>
          </p:sp>
        </mc:Choice>
        <mc:Fallback>
          <p:sp>
            <p:nvSpPr>
              <p:cNvPr id="22" name="Rounded Rectangular Callout 21">
                <a:extLst>
                  <a:ext uri="{FF2B5EF4-FFF2-40B4-BE49-F238E27FC236}">
                    <a16:creationId xmlns:a16="http://schemas.microsoft.com/office/drawing/2014/main" id="{49C717B4-42BF-A47D-870C-76123CB76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69" y="2183426"/>
                <a:ext cx="2861072" cy="955065"/>
              </a:xfrm>
              <a:prstGeom prst="wedgeRoundRectCallout">
                <a:avLst>
                  <a:gd name="adj1" fmla="val 66203"/>
                  <a:gd name="adj2" fmla="val -22943"/>
                  <a:gd name="adj3" fmla="val 16667"/>
                </a:avLst>
              </a:prstGeom>
              <a:blipFill>
                <a:blip r:embed="rId9"/>
                <a:stretch>
                  <a:fillRect b="-7792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0D06268-6F49-ADAF-D1F3-FEFD91CABC25}"/>
              </a:ext>
            </a:extLst>
          </p:cNvPr>
          <p:cNvSpPr txBox="1"/>
          <p:nvPr/>
        </p:nvSpPr>
        <p:spPr>
          <a:xfrm>
            <a:off x="988671" y="6550223"/>
            <a:ext cx="102593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[“According to . . . ” Prompting Language Models Improves Quoting from Pre-Training Data, Weller and </a:t>
            </a:r>
            <a:r>
              <a:rPr lang="en-US" sz="1400" dirty="0" err="1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Marone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, et al.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199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B168-8AE7-EA0D-1563-17F58466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E506-1129-AC98-84E3-9C93B53D1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4475"/>
            <a:ext cx="11191875" cy="4662488"/>
          </a:xfrm>
        </p:spPr>
        <p:txBody>
          <a:bodyPr/>
          <a:lstStyle/>
          <a:p>
            <a:r>
              <a:rPr lang="en-US" dirty="0"/>
              <a:t>There is no doubt that progress was/is made.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underestimated the difficulty of building a robust, generalizable interactive system.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key issues that limit broad applicability of our technology.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0A614-F94F-6016-830F-64AC5193AF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62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48C1-9B6E-2125-4416-69D99FB6736E}"/>
              </a:ext>
            </a:extLst>
          </p:cNvPr>
          <p:cNvSpPr txBox="1">
            <a:spLocks/>
          </p:cNvSpPr>
          <p:nvPr/>
        </p:nvSpPr>
        <p:spPr bwMode="auto">
          <a:xfrm>
            <a:off x="990600" y="1666875"/>
            <a:ext cx="10515600" cy="466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QUIP is based on “Data Portraits”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Marone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and Van Durme. 2023]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Artifact for documenting data </a:t>
            </a:r>
          </a:p>
          <a:p>
            <a:pPr lvl="1"/>
            <a:r>
              <a:rPr lang="en-US" dirty="0"/>
              <a:t>Fast membership query (whether a string belongs to your data)</a:t>
            </a:r>
          </a:p>
          <a:p>
            <a:pPr lvl="1"/>
            <a:r>
              <a:rPr lang="en-US" dirty="0"/>
              <a:t>Implemented via Bloom filter — </a:t>
            </a:r>
            <a:r>
              <a:rPr lang="en-US" dirty="0">
                <a:sym typeface="Wingdings" pitchFamily="2" charset="2"/>
              </a:rPr>
              <a:t>it is not a bit noisy, but scalable.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C6CCCB-5AF6-F5E0-6ED5-771A9F9A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Quoting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/>
              <p:nvPr/>
            </p:nvSpPr>
            <p:spPr>
              <a:xfrm>
                <a:off x="4415424" y="2173266"/>
                <a:ext cx="343203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QUIP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4400" i="1">
                          <a:latin typeface="Times" pitchFamily="2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; </m:t>
                      </m:r>
                      <m:r>
                        <m:rPr>
                          <m:nor/>
                        </m:rPr>
                        <a:rPr lang="en-US" sz="4400" b="0" i="1" smtClean="0">
                          <a:latin typeface="Times" pitchFamily="2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4400" b="0" i="0" smtClean="0">
                          <a:latin typeface="Times" pitchFamily="2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4400">
                          <a:latin typeface="Times" pitchFamily="2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latin typeface="Times" pitchFamily="2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DFCF8-BC1A-2F3B-8E86-B992FE565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424" y="2173266"/>
                <a:ext cx="3432030" cy="677108"/>
              </a:xfrm>
              <a:prstGeom prst="rect">
                <a:avLst/>
              </a:prstGeom>
              <a:blipFill>
                <a:blip r:embed="rId3"/>
                <a:stretch>
                  <a:fillRect l="-4428" t="-7407" r="-4797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English Wikipedia - Wikipedia">
            <a:extLst>
              <a:ext uri="{FF2B5EF4-FFF2-40B4-BE49-F238E27FC236}">
                <a16:creationId xmlns:a16="http://schemas.microsoft.com/office/drawing/2014/main" id="{AC3716E0-7F25-F8A0-1D23-7CF54E5DC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9" b="13219"/>
          <a:stretch/>
        </p:blipFill>
        <p:spPr bwMode="auto">
          <a:xfrm>
            <a:off x="6475219" y="2020866"/>
            <a:ext cx="1177539" cy="107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C6F0202-3643-6A67-D4B3-E82508E6F7CF}"/>
              </a:ext>
            </a:extLst>
          </p:cNvPr>
          <p:cNvSpPr/>
          <p:nvPr/>
        </p:nvSpPr>
        <p:spPr>
          <a:xfrm>
            <a:off x="7297669" y="1319289"/>
            <a:ext cx="2499360" cy="677109"/>
          </a:xfrm>
          <a:prstGeom prst="wedgeRoundRectCallout">
            <a:avLst>
              <a:gd name="adj1" fmla="val -56154"/>
              <a:gd name="adj2" fmla="val 50942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A large corpus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9104143-B187-6F35-DC3B-044C5C08E147}"/>
              </a:ext>
            </a:extLst>
          </p:cNvPr>
          <p:cNvSpPr/>
          <p:nvPr/>
        </p:nvSpPr>
        <p:spPr>
          <a:xfrm>
            <a:off x="3417059" y="1319288"/>
            <a:ext cx="2499360" cy="677109"/>
          </a:xfrm>
          <a:prstGeom prst="wedgeRoundRectCallout">
            <a:avLst>
              <a:gd name="adj1" fmla="val 55227"/>
              <a:gd name="adj2" fmla="val 47580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generated text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ounded Rectangular Callout 21">
                <a:extLst>
                  <a:ext uri="{FF2B5EF4-FFF2-40B4-BE49-F238E27FC236}">
                    <a16:creationId xmlns:a16="http://schemas.microsoft.com/office/drawing/2014/main" id="{49C717B4-42BF-A47D-870C-76123CB76F8A}"/>
                  </a:ext>
                </a:extLst>
              </p:cNvPr>
              <p:cNvSpPr/>
              <p:nvPr/>
            </p:nvSpPr>
            <p:spPr>
              <a:xfrm>
                <a:off x="684769" y="2183426"/>
                <a:ext cx="2861072" cy="955065"/>
              </a:xfrm>
              <a:prstGeom prst="wedgeRoundRectCallout">
                <a:avLst>
                  <a:gd name="adj1" fmla="val 66203"/>
                  <a:gd name="adj2" fmla="val -22943"/>
                  <a:gd name="adj3" fmla="val 16667"/>
                </a:avLst>
              </a:prstGeom>
              <a:solidFill>
                <a:srgbClr val="EAEDFD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smtClean="0">
                        <a:solidFill>
                          <a:schemeClr val="tx1"/>
                        </a:solidFill>
                        <a:latin typeface="Times" pitchFamily="2" charset="0"/>
                      </a:rPr>
                      <m:t>Y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's membership </a:t>
                </a:r>
                <a:b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in corpus </a:t>
                </a:r>
              </a:p>
            </p:txBody>
          </p:sp>
        </mc:Choice>
        <mc:Fallback>
          <p:sp>
            <p:nvSpPr>
              <p:cNvPr id="22" name="Rounded Rectangular Callout 21">
                <a:extLst>
                  <a:ext uri="{FF2B5EF4-FFF2-40B4-BE49-F238E27FC236}">
                    <a16:creationId xmlns:a16="http://schemas.microsoft.com/office/drawing/2014/main" id="{49C717B4-42BF-A47D-870C-76123CB76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69" y="2183426"/>
                <a:ext cx="2861072" cy="955065"/>
              </a:xfrm>
              <a:prstGeom prst="wedgeRoundRectCallout">
                <a:avLst>
                  <a:gd name="adj1" fmla="val 66203"/>
                  <a:gd name="adj2" fmla="val -22943"/>
                  <a:gd name="adj3" fmla="val 16667"/>
                </a:avLst>
              </a:prstGeom>
              <a:blipFill>
                <a:blip r:embed="rId5"/>
                <a:stretch>
                  <a:fillRect b="-7792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0421FF9-828D-DBB8-6F55-37E7C68F914B}"/>
              </a:ext>
            </a:extLst>
          </p:cNvPr>
          <p:cNvSpPr txBox="1"/>
          <p:nvPr/>
        </p:nvSpPr>
        <p:spPr>
          <a:xfrm>
            <a:off x="1156170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[Data Portraits: Recording Foundation Model Training Data, Marone and Van Durme 2023]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217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6CCCB-5AF6-F5E0-6ED5-771A9F9A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can be steered to quote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D62AEC-8C0E-7FAF-CC42-5F1F864A0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581"/>
            <a:ext cx="10515600" cy="466248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F9AFFE2C-21E0-C295-B2B9-6378FE01A7E7}"/>
              </a:ext>
            </a:extLst>
          </p:cNvPr>
          <p:cNvSpPr/>
          <p:nvPr/>
        </p:nvSpPr>
        <p:spPr>
          <a:xfrm>
            <a:off x="1150858" y="2017442"/>
            <a:ext cx="4343576" cy="611152"/>
          </a:xfrm>
          <a:prstGeom prst="wedgeRoundRectCallout">
            <a:avLst>
              <a:gd name="adj1" fmla="val 30478"/>
              <a:gd name="adj2" fmla="val 40111"/>
              <a:gd name="adj3" fmla="val 16667"/>
            </a:avLst>
          </a:prstGeom>
          <a:solidFill>
            <a:schemeClr val="bg1"/>
          </a:solidFill>
          <a:ln w="38100">
            <a:solidFill>
              <a:srgbClr val="255E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In what part of the digestive tube do you expect the initial digestion of starch?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1E9901-6B36-3667-4ED0-C8E1350DD898}"/>
              </a:ext>
            </a:extLst>
          </p:cNvPr>
          <p:cNvSpPr txBox="1"/>
          <p:nvPr/>
        </p:nvSpPr>
        <p:spPr>
          <a:xfrm>
            <a:off x="1698641" y="1696083"/>
            <a:ext cx="3166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255ED3"/>
                </a:solidFill>
              </a:rPr>
              <a:t>Without </a:t>
            </a:r>
            <a:r>
              <a:rPr lang="en-US" dirty="0">
                <a:solidFill>
                  <a:srgbClr val="255ED3"/>
                </a:solidFill>
              </a:rPr>
              <a:t>grounding prompt 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4E47E625-8C10-3EAF-9D49-30BCED228CC0}"/>
              </a:ext>
            </a:extLst>
          </p:cNvPr>
          <p:cNvSpPr/>
          <p:nvPr/>
        </p:nvSpPr>
        <p:spPr>
          <a:xfrm>
            <a:off x="1163384" y="3065100"/>
            <a:ext cx="4343576" cy="807379"/>
          </a:xfrm>
          <a:prstGeom prst="wedgeRoundRectCallout">
            <a:avLst>
              <a:gd name="adj1" fmla="val 30478"/>
              <a:gd name="adj2" fmla="val 40111"/>
              <a:gd name="adj3" fmla="val 16667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venir Book" panose="02000503020000020003" pitchFamily="2" charset="0"/>
              </a:rPr>
              <a:t>Answer according to </a:t>
            </a:r>
            <a:r>
              <a:rPr lang="en-US" sz="1600" b="1" u="sng" dirty="0">
                <a:solidFill>
                  <a:schemeClr val="tx1"/>
                </a:solidFill>
                <a:latin typeface="Avenir Book" panose="02000503020000020003" pitchFamily="2" charset="0"/>
              </a:rPr>
              <a:t>Wikipedia</a:t>
            </a:r>
            <a:r>
              <a:rPr lang="en-US" sz="1600" b="1" dirty="0">
                <a:solidFill>
                  <a:schemeClr val="tx1"/>
                </a:solidFill>
                <a:latin typeface="Avenir Book" panose="02000503020000020003" pitchFamily="2" charset="0"/>
              </a:rPr>
              <a:t>: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In what part of the digestive tube do you expect the initial digestion of starch?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E00ECB-06A5-DC5C-1634-AA19E4E389BE}"/>
              </a:ext>
            </a:extLst>
          </p:cNvPr>
          <p:cNvSpPr txBox="1"/>
          <p:nvPr/>
        </p:nvSpPr>
        <p:spPr>
          <a:xfrm>
            <a:off x="1751762" y="2722021"/>
            <a:ext cx="3166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With </a:t>
            </a:r>
            <a:r>
              <a:rPr lang="en-US" dirty="0">
                <a:solidFill>
                  <a:srgbClr val="00B050"/>
                </a:solidFill>
              </a:rPr>
              <a:t>grounding prompt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DFD0080-77EF-71B3-4C06-80040ADCC9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6593778"/>
              </p:ext>
            </p:extLst>
          </p:nvPr>
        </p:nvGraphicFramePr>
        <p:xfrm>
          <a:off x="666750" y="4258849"/>
          <a:ext cx="10833100" cy="2321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C81C3AC-5014-52C6-7918-F4589DD30EBB}"/>
              </a:ext>
            </a:extLst>
          </p:cNvPr>
          <p:cNvSpPr/>
          <p:nvPr/>
        </p:nvSpPr>
        <p:spPr>
          <a:xfrm>
            <a:off x="2657475" y="4474116"/>
            <a:ext cx="565151" cy="1375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55A0C7-A98A-F553-645C-28E65B9EB85B}"/>
              </a:ext>
            </a:extLst>
          </p:cNvPr>
          <p:cNvSpPr/>
          <p:nvPr/>
        </p:nvSpPr>
        <p:spPr>
          <a:xfrm>
            <a:off x="5902325" y="4413250"/>
            <a:ext cx="565151" cy="1436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85136-6508-6C4D-1C1B-45E813A36BF2}"/>
              </a:ext>
            </a:extLst>
          </p:cNvPr>
          <p:cNvSpPr/>
          <p:nvPr/>
        </p:nvSpPr>
        <p:spPr>
          <a:xfrm>
            <a:off x="9166225" y="4413249"/>
            <a:ext cx="547687" cy="1436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50D29C-9429-5BCC-B3A9-901848A17A52}"/>
              </a:ext>
            </a:extLst>
          </p:cNvPr>
          <p:cNvSpPr/>
          <p:nvPr/>
        </p:nvSpPr>
        <p:spPr>
          <a:xfrm>
            <a:off x="3194050" y="4413249"/>
            <a:ext cx="536575" cy="1436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DA8B7E-B82F-2E6F-656B-211DD0D150D0}"/>
              </a:ext>
            </a:extLst>
          </p:cNvPr>
          <p:cNvSpPr/>
          <p:nvPr/>
        </p:nvSpPr>
        <p:spPr>
          <a:xfrm>
            <a:off x="6445250" y="4413248"/>
            <a:ext cx="536575" cy="1436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A91CA4-C000-2968-9EED-F56C2C1DA3C8}"/>
              </a:ext>
            </a:extLst>
          </p:cNvPr>
          <p:cNvSpPr/>
          <p:nvPr/>
        </p:nvSpPr>
        <p:spPr>
          <a:xfrm>
            <a:off x="9709150" y="4413248"/>
            <a:ext cx="536575" cy="1436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A6BAB6-8EB0-2B3E-0F8E-E42F08F80B8C}"/>
              </a:ext>
            </a:extLst>
          </p:cNvPr>
          <p:cNvSpPr/>
          <p:nvPr/>
        </p:nvSpPr>
        <p:spPr>
          <a:xfrm>
            <a:off x="3722687" y="5067300"/>
            <a:ext cx="536575" cy="782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8550D2-8047-4F60-9D84-E9E23043B092}"/>
              </a:ext>
            </a:extLst>
          </p:cNvPr>
          <p:cNvSpPr/>
          <p:nvPr/>
        </p:nvSpPr>
        <p:spPr>
          <a:xfrm>
            <a:off x="6981825" y="4938376"/>
            <a:ext cx="536575" cy="911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7C3304-26ED-1EDB-BDAA-801F624F0EDF}"/>
              </a:ext>
            </a:extLst>
          </p:cNvPr>
          <p:cNvSpPr/>
          <p:nvPr/>
        </p:nvSpPr>
        <p:spPr>
          <a:xfrm>
            <a:off x="10239375" y="5066524"/>
            <a:ext cx="536575" cy="782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F7ACAF-FA0E-D96B-2F8C-CAECFA56B638}"/>
              </a:ext>
            </a:extLst>
          </p:cNvPr>
          <p:cNvSpPr/>
          <p:nvPr/>
        </p:nvSpPr>
        <p:spPr>
          <a:xfrm>
            <a:off x="2125662" y="4474116"/>
            <a:ext cx="565151" cy="1375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340304-7E8A-76BC-4E92-1270D96969E3}"/>
              </a:ext>
            </a:extLst>
          </p:cNvPr>
          <p:cNvSpPr/>
          <p:nvPr/>
        </p:nvSpPr>
        <p:spPr>
          <a:xfrm>
            <a:off x="5381626" y="4472957"/>
            <a:ext cx="536575" cy="1375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AA259A-5532-03F5-99F8-A3A090652F54}"/>
              </a:ext>
            </a:extLst>
          </p:cNvPr>
          <p:cNvSpPr/>
          <p:nvPr/>
        </p:nvSpPr>
        <p:spPr>
          <a:xfrm>
            <a:off x="8637588" y="4476246"/>
            <a:ext cx="536575" cy="1375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6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28" grpId="0" animBg="1"/>
      <p:bldP spid="29" grpId="0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6CCCB-5AF6-F5E0-6ED5-771A9F9A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can be steered to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quote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D62AEC-8C0E-7FAF-CC42-5F1F864A0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581"/>
            <a:ext cx="10515600" cy="466248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F9AFFE2C-21E0-C295-B2B9-6378FE01A7E7}"/>
              </a:ext>
            </a:extLst>
          </p:cNvPr>
          <p:cNvSpPr/>
          <p:nvPr/>
        </p:nvSpPr>
        <p:spPr>
          <a:xfrm>
            <a:off x="1150858" y="2017442"/>
            <a:ext cx="4343576" cy="611152"/>
          </a:xfrm>
          <a:prstGeom prst="wedgeRoundRectCallout">
            <a:avLst>
              <a:gd name="adj1" fmla="val 30478"/>
              <a:gd name="adj2" fmla="val 40111"/>
              <a:gd name="adj3" fmla="val 16667"/>
            </a:avLst>
          </a:prstGeom>
          <a:solidFill>
            <a:schemeClr val="bg1"/>
          </a:solidFill>
          <a:ln w="38100">
            <a:solidFill>
              <a:srgbClr val="255E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In what part of the digestive tube do you expect the initial digestion of starch?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1E9901-6B36-3667-4ED0-C8E1350DD898}"/>
              </a:ext>
            </a:extLst>
          </p:cNvPr>
          <p:cNvSpPr txBox="1"/>
          <p:nvPr/>
        </p:nvSpPr>
        <p:spPr>
          <a:xfrm>
            <a:off x="1698641" y="1696083"/>
            <a:ext cx="3166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255ED3"/>
                </a:solidFill>
              </a:rPr>
              <a:t>Without </a:t>
            </a:r>
            <a:r>
              <a:rPr lang="en-US" dirty="0">
                <a:solidFill>
                  <a:srgbClr val="255ED3"/>
                </a:solidFill>
              </a:rPr>
              <a:t>grounding prompt 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4E47E625-8C10-3EAF-9D49-30BCED228CC0}"/>
              </a:ext>
            </a:extLst>
          </p:cNvPr>
          <p:cNvSpPr/>
          <p:nvPr/>
        </p:nvSpPr>
        <p:spPr>
          <a:xfrm>
            <a:off x="1163384" y="3065100"/>
            <a:ext cx="4343576" cy="807379"/>
          </a:xfrm>
          <a:prstGeom prst="wedgeRoundRectCallout">
            <a:avLst>
              <a:gd name="adj1" fmla="val 30478"/>
              <a:gd name="adj2" fmla="val 40111"/>
              <a:gd name="adj3" fmla="val 16667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venir Book" panose="02000503020000020003" pitchFamily="2" charset="0"/>
              </a:rPr>
              <a:t>Answer according to </a:t>
            </a:r>
            <a:r>
              <a:rPr lang="en-US" sz="1600" b="1" u="sng" dirty="0">
                <a:solidFill>
                  <a:schemeClr val="tx1"/>
                </a:solidFill>
                <a:latin typeface="Avenir Book" panose="02000503020000020003" pitchFamily="2" charset="0"/>
              </a:rPr>
              <a:t>Wikipedia</a:t>
            </a:r>
            <a:r>
              <a:rPr lang="en-US" sz="1600" b="1" dirty="0">
                <a:solidFill>
                  <a:schemeClr val="tx1"/>
                </a:solidFill>
                <a:latin typeface="Avenir Book" panose="02000503020000020003" pitchFamily="2" charset="0"/>
              </a:rPr>
              <a:t>: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In what part of the digestive tube do you expect the initial digestion of starch?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E00ECB-06A5-DC5C-1634-AA19E4E389BE}"/>
              </a:ext>
            </a:extLst>
          </p:cNvPr>
          <p:cNvSpPr txBox="1"/>
          <p:nvPr/>
        </p:nvSpPr>
        <p:spPr>
          <a:xfrm>
            <a:off x="1751762" y="2722021"/>
            <a:ext cx="3166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With </a:t>
            </a:r>
            <a:r>
              <a:rPr lang="en-US" dirty="0">
                <a:solidFill>
                  <a:srgbClr val="00B050"/>
                </a:solidFill>
              </a:rPr>
              <a:t>grounding prompt </a:t>
            </a:r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1B0576B5-E45B-69E8-3A6D-C816CEE3C812}"/>
              </a:ext>
            </a:extLst>
          </p:cNvPr>
          <p:cNvSpPr/>
          <p:nvPr/>
        </p:nvSpPr>
        <p:spPr>
          <a:xfrm>
            <a:off x="6822741" y="2040363"/>
            <a:ext cx="4343576" cy="807379"/>
          </a:xfrm>
          <a:prstGeom prst="wedgeRoundRectCallout">
            <a:avLst>
              <a:gd name="adj1" fmla="val 30478"/>
              <a:gd name="adj2" fmla="val 40111"/>
              <a:gd name="adj3" fmla="val 16667"/>
            </a:avLst>
          </a:prstGeom>
          <a:solidFill>
            <a:schemeClr val="bg1"/>
          </a:solidFill>
          <a:ln w="38100">
            <a:solidFill>
              <a:srgbClr val="FC6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venir Book" panose="02000503020000020003" pitchFamily="2" charset="0"/>
              </a:rPr>
              <a:t>Respond </a:t>
            </a:r>
            <a:r>
              <a:rPr lang="en-US" sz="1600" b="1" u="sng" dirty="0">
                <a:solidFill>
                  <a:schemeClr val="tx1"/>
                </a:solidFill>
                <a:latin typeface="Avenir Book" panose="02000503020000020003" pitchFamily="2" charset="0"/>
              </a:rPr>
              <a:t>without</a:t>
            </a:r>
            <a:r>
              <a:rPr lang="en-US" sz="1600" b="1" dirty="0">
                <a:solidFill>
                  <a:schemeClr val="tx1"/>
                </a:solidFill>
                <a:latin typeface="Avenir Book" panose="02000503020000020003" pitchFamily="2" charset="0"/>
              </a:rPr>
              <a:t> using Wikipedia :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In what part of the digestive tube do you expect the initial digestion of starch?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31A140-9917-229E-96F1-3B48A6B371EB}"/>
              </a:ext>
            </a:extLst>
          </p:cNvPr>
          <p:cNvSpPr txBox="1"/>
          <p:nvPr/>
        </p:nvSpPr>
        <p:spPr>
          <a:xfrm>
            <a:off x="7370524" y="1696083"/>
            <a:ext cx="3166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C6A00"/>
                </a:solidFill>
              </a:rPr>
              <a:t>With anti-</a:t>
            </a:r>
            <a:r>
              <a:rPr lang="en-US" dirty="0">
                <a:solidFill>
                  <a:srgbClr val="FC6A00"/>
                </a:solidFill>
              </a:rPr>
              <a:t>grounding prompt 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2449E304-7649-DF3E-0BBC-90AF952ED8D5}"/>
              </a:ext>
            </a:extLst>
          </p:cNvPr>
          <p:cNvSpPr/>
          <p:nvPr/>
        </p:nvSpPr>
        <p:spPr>
          <a:xfrm>
            <a:off x="6822741" y="3028508"/>
            <a:ext cx="4343576" cy="807379"/>
          </a:xfrm>
          <a:prstGeom prst="wedgeRoundRectCallout">
            <a:avLst>
              <a:gd name="adj1" fmla="val 30478"/>
              <a:gd name="adj2" fmla="val 40111"/>
              <a:gd name="adj3" fmla="val 16667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venir Book" panose="02000503020000020003" pitchFamily="2" charset="0"/>
              </a:rPr>
              <a:t>Respond using information from </a:t>
            </a:r>
            <a:r>
              <a:rPr lang="en-US" sz="1600" b="1" u="sng" dirty="0" err="1">
                <a:solidFill>
                  <a:schemeClr val="tx1"/>
                </a:solidFill>
                <a:latin typeface="Avenir Book" panose="02000503020000020003" pitchFamily="2" charset="0"/>
              </a:rPr>
              <a:t>Github</a:t>
            </a:r>
            <a:r>
              <a:rPr lang="en-US" sz="1600" b="1" dirty="0">
                <a:solidFill>
                  <a:schemeClr val="tx1"/>
                </a:solidFill>
                <a:latin typeface="Avenir Book" panose="02000503020000020003" pitchFamily="2" charset="0"/>
              </a:rPr>
              <a:t>: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In what part of the digestive tube do you expect the initial digestion of starch? 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DFD0080-77EF-71B3-4C06-80040ADCC9E7}"/>
              </a:ext>
            </a:extLst>
          </p:cNvPr>
          <p:cNvGraphicFramePr>
            <a:graphicFrameLocks/>
          </p:cNvGraphicFramePr>
          <p:nvPr/>
        </p:nvGraphicFramePr>
        <p:xfrm>
          <a:off x="666750" y="4258849"/>
          <a:ext cx="10833100" cy="2321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EE50D29C-9429-5BCC-B3A9-901848A17A52}"/>
              </a:ext>
            </a:extLst>
          </p:cNvPr>
          <p:cNvSpPr/>
          <p:nvPr/>
        </p:nvSpPr>
        <p:spPr>
          <a:xfrm>
            <a:off x="3194050" y="4413249"/>
            <a:ext cx="536575" cy="1436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DA8B7E-B82F-2E6F-656B-211DD0D150D0}"/>
              </a:ext>
            </a:extLst>
          </p:cNvPr>
          <p:cNvSpPr/>
          <p:nvPr/>
        </p:nvSpPr>
        <p:spPr>
          <a:xfrm>
            <a:off x="6445250" y="4413248"/>
            <a:ext cx="536575" cy="1436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A91CA4-C000-2968-9EED-F56C2C1DA3C8}"/>
              </a:ext>
            </a:extLst>
          </p:cNvPr>
          <p:cNvSpPr/>
          <p:nvPr/>
        </p:nvSpPr>
        <p:spPr>
          <a:xfrm>
            <a:off x="9709150" y="4413248"/>
            <a:ext cx="536575" cy="1436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A6BAB6-8EB0-2B3E-0F8E-E42F08F80B8C}"/>
              </a:ext>
            </a:extLst>
          </p:cNvPr>
          <p:cNvSpPr/>
          <p:nvPr/>
        </p:nvSpPr>
        <p:spPr>
          <a:xfrm>
            <a:off x="3722687" y="5067300"/>
            <a:ext cx="536575" cy="782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8550D2-8047-4F60-9D84-E9E23043B092}"/>
              </a:ext>
            </a:extLst>
          </p:cNvPr>
          <p:cNvSpPr/>
          <p:nvPr/>
        </p:nvSpPr>
        <p:spPr>
          <a:xfrm>
            <a:off x="6981825" y="4938376"/>
            <a:ext cx="536575" cy="911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7C3304-26ED-1EDB-BDAA-801F624F0EDF}"/>
              </a:ext>
            </a:extLst>
          </p:cNvPr>
          <p:cNvSpPr/>
          <p:nvPr/>
        </p:nvSpPr>
        <p:spPr>
          <a:xfrm>
            <a:off x="10239375" y="5066524"/>
            <a:ext cx="536575" cy="782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1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6CCCB-5AF6-F5E0-6ED5-771A9F9A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413"/>
            <a:ext cx="12192000" cy="1006475"/>
          </a:xfrm>
        </p:spPr>
        <p:txBody>
          <a:bodyPr/>
          <a:lstStyle/>
          <a:p>
            <a:r>
              <a:rPr lang="en-US" dirty="0"/>
              <a:t>As models scale, so does their ability to quote! </a:t>
            </a:r>
          </a:p>
        </p:txBody>
      </p:sp>
      <p:pic>
        <p:nvPicPr>
          <p:cNvPr id="7" name="Picture 6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BA264E3D-6D25-29BF-BBF3-9BB7C8334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718" y="1492624"/>
            <a:ext cx="7036728" cy="51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168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6CCCB-5AF6-F5E0-6ED5-771A9F9A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Thus Far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D62AEC-8C0E-7FAF-CC42-5F1F864A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LLMs learn to associate text form to knowledge sources.</a:t>
            </a:r>
          </a:p>
          <a:p>
            <a:endParaRPr lang="en-US" dirty="0"/>
          </a:p>
          <a:p>
            <a:r>
              <a:rPr lang="en-US" sz="2800" dirty="0">
                <a:solidFill>
                  <a:schemeClr val="tx1"/>
                </a:solidFill>
              </a:rPr>
              <a:t>LLMs are </a:t>
            </a:r>
            <a:r>
              <a:rPr lang="en-US" sz="2800" dirty="0">
                <a:solidFill>
                  <a:srgbClr val="C00000"/>
                </a:solidFill>
              </a:rPr>
              <a:t>steerable</a:t>
            </a:r>
            <a:r>
              <a:rPr lang="en-US" sz="2800" dirty="0">
                <a:solidFill>
                  <a:schemeClr val="tx1"/>
                </a:solidFill>
              </a:rPr>
              <a:t> to </a:t>
            </a:r>
            <a:r>
              <a:rPr lang="en-US" sz="2800" dirty="0">
                <a:solidFill>
                  <a:srgbClr val="C00000"/>
                </a:solidFill>
              </a:rPr>
              <a:t>quote</a:t>
            </a:r>
            <a:r>
              <a:rPr lang="en-US" sz="2800" dirty="0">
                <a:solidFill>
                  <a:schemeClr val="tx1"/>
                </a:solidFill>
              </a:rPr>
              <a:t> from known sources in their pre-training. </a:t>
            </a:r>
          </a:p>
          <a:p>
            <a:pPr lvl="1"/>
            <a:r>
              <a:rPr lang="en-US" dirty="0"/>
              <a:t>More experiment (more prefixes, domains, etc.) in our paper.</a:t>
            </a:r>
          </a:p>
          <a:p>
            <a:endParaRPr lang="en-US" dirty="0"/>
          </a:p>
          <a:p>
            <a:r>
              <a:rPr lang="en-US" dirty="0"/>
              <a:t>This serves an additional mechanism to reduce hallucination.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Though </a:t>
            </a:r>
            <a:r>
              <a:rPr lang="en-US" dirty="0"/>
              <a:t>the challenge remains wide open.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/>
              <a:t>Why exactly this happens requires more work. </a:t>
            </a:r>
          </a:p>
          <a:p>
            <a:endParaRPr lang="en-US" dirty="0"/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1170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FA0A8A-335F-D9C6-E003-B283BE1855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E6B2A9-E175-7F40-B993-EC9D598FC2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70ABBA-E535-CAE0-94D3-88A0272C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 </a:t>
            </a:r>
          </a:p>
        </p:txBody>
      </p:sp>
    </p:spTree>
    <p:extLst>
      <p:ext uri="{BB962C8B-B14F-4D97-AF65-F5344CB8AC3E}">
        <p14:creationId xmlns:p14="http://schemas.microsoft.com/office/powerpoint/2010/main" val="30070026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BC40-161D-AE5B-A6B9-116E7CD2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big picture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262F2-057E-4F57-2106-847962C94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starting to perfect a single round of c</a:t>
            </a:r>
          </a:p>
          <a:p>
            <a:endParaRPr lang="en-US" dirty="0"/>
          </a:p>
          <a:p>
            <a:r>
              <a:rPr lang="en-US" dirty="0"/>
              <a:t>But we don’t know how to close the loop.</a:t>
            </a:r>
          </a:p>
          <a:p>
            <a:pPr lvl="1"/>
            <a:r>
              <a:rPr lang="en-US" dirty="0"/>
              <a:t>The issue is that “loop” has many prerequisites.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7B442-FFD3-BE08-8A1B-CEF9EAF770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188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444E-8DF9-A4A9-DAFC-45C6D1156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remains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2F1B1-DAD7-81C9-19B9-F64647E2A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progress in single round of communication.</a:t>
            </a:r>
          </a:p>
          <a:p>
            <a:endParaRPr lang="en-US" dirty="0"/>
          </a:p>
          <a:p>
            <a:r>
              <a:rPr lang="en-US" dirty="0"/>
              <a:t>But we don’t know how to </a:t>
            </a:r>
            <a:r>
              <a:rPr lang="en-US" dirty="0">
                <a:solidFill>
                  <a:srgbClr val="C00000"/>
                </a:solidFill>
              </a:rPr>
              <a:t>close the loop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issue is that “loop” has many prerequisites.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need to be able to engineer systems such that they: </a:t>
            </a:r>
          </a:p>
          <a:p>
            <a:pPr lvl="1"/>
            <a:r>
              <a:rPr lang="en-US" dirty="0"/>
              <a:t>Adaptively change to our needs; </a:t>
            </a:r>
          </a:p>
          <a:p>
            <a:pPr lvl="1"/>
            <a:r>
              <a:rPr lang="en-US" dirty="0"/>
              <a:t>Seamlessly pick up on our implicit demands; </a:t>
            </a:r>
          </a:p>
          <a:p>
            <a:pPr lvl="1"/>
            <a:r>
              <a:rPr lang="en-US" dirty="0"/>
              <a:t>Reliable interaction with the world (web, physical world, etc.); </a:t>
            </a:r>
          </a:p>
          <a:p>
            <a:pPr lvl="1"/>
            <a:r>
              <a:rPr lang="en-US" dirty="0"/>
              <a:t>Respect norms and social harmony; </a:t>
            </a:r>
          </a:p>
          <a:p>
            <a:pPr lvl="1"/>
            <a:r>
              <a:rPr lang="en-US" dirty="0"/>
              <a:t>….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AFD3F-5461-D1EC-2712-7A795EB273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7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E3D77-1D26-34C7-885E-70D8BDD1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or logarithmic?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A85BA-EDC6-FE5A-E224-6C94786DF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seems like a lot change all of a sudden. </a:t>
            </a:r>
          </a:p>
          <a:p>
            <a:pPr lvl="1"/>
            <a:r>
              <a:rPr lang="en-US" dirty="0"/>
              <a:t>Some argue that we’re on an </a:t>
            </a:r>
            <a:r>
              <a:rPr lang="en-US" dirty="0">
                <a:solidFill>
                  <a:srgbClr val="C00000"/>
                </a:solidFill>
              </a:rPr>
              <a:t>exponential </a:t>
            </a:r>
            <a:r>
              <a:rPr lang="en-US" dirty="0"/>
              <a:t>growth path.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Evidence suggests that we’re on a </a:t>
            </a:r>
            <a:r>
              <a:rPr lang="en-US" dirty="0">
                <a:solidFill>
                  <a:srgbClr val="C00000"/>
                </a:solidFill>
              </a:rPr>
              <a:t>logarithmic</a:t>
            </a:r>
            <a:r>
              <a:rPr lang="en-US" dirty="0"/>
              <a:t> path.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Diminishing returns </a:t>
            </a:r>
            <a:r>
              <a:rPr lang="en-US" dirty="0"/>
              <a:t>w/ scaling compute, data, human supervision, etc.</a:t>
            </a:r>
          </a:p>
          <a:p>
            <a:pPr lvl="1"/>
            <a:endParaRPr lang="en-US" dirty="0"/>
          </a:p>
          <a:p>
            <a:r>
              <a:rPr lang="en-US" dirty="0"/>
              <a:t>The thing that been exponential is our (companies) appetite in expanding their GPU clusters.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9EAA4-75E6-10AB-598D-45FCF609F2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42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129EC-C9A1-7189-73FA-1D7270B8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Train/Test Split Does </a:t>
            </a:r>
            <a:r>
              <a:rPr lang="en-US" u="sng" dirty="0">
                <a:solidFill>
                  <a:srgbClr val="C00000"/>
                </a:solidFill>
              </a:rPr>
              <a:t>Not </a:t>
            </a:r>
            <a:r>
              <a:rPr lang="en-US" dirty="0"/>
              <a:t>Work Anymore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76A03-8593-D5B6-FEA9-2E2DEDFA2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our </a:t>
            </a:r>
            <a:r>
              <a:rPr lang="en-US" dirty="0">
                <a:solidFill>
                  <a:srgbClr val="C00000"/>
                </a:solidFill>
              </a:rPr>
              <a:t>planetary-level</a:t>
            </a:r>
            <a:r>
              <a:rPr lang="en-US" dirty="0"/>
              <a:t> pre-training, the train-test evaluation protocol is no more viable. How should we revise it? </a:t>
            </a:r>
          </a:p>
          <a:p>
            <a:endParaRPr lang="en-US" dirty="0"/>
          </a:p>
          <a:p>
            <a:r>
              <a:rPr lang="en-US" dirty="0"/>
              <a:t>Most LM papers:</a:t>
            </a:r>
          </a:p>
          <a:p>
            <a:endParaRPr lang="en-US" dirty="0"/>
          </a:p>
          <a:p>
            <a:r>
              <a:rPr lang="en-US" dirty="0"/>
              <a:t>My 2 cents: evaluation on </a:t>
            </a:r>
            <a:r>
              <a:rPr lang="en-US" dirty="0">
                <a:solidFill>
                  <a:srgbClr val="00B050"/>
                </a:solidFill>
              </a:rPr>
              <a:t>planetary-scale time-stamped</a:t>
            </a:r>
            <a:r>
              <a:rPr lang="en-US" dirty="0"/>
              <a:t> data.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A6A53-7C3C-9412-4ED8-3B12CBB59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EAE88-3554-DF11-6DEF-471E101D887E}"/>
              </a:ext>
            </a:extLst>
          </p:cNvPr>
          <p:cNvSpPr txBox="1"/>
          <p:nvPr/>
        </p:nvSpPr>
        <p:spPr>
          <a:xfrm>
            <a:off x="4387339" y="2940831"/>
            <a:ext cx="75471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  <a:latin typeface="Avenir Book" panose="02000503020000020003" pitchFamily="2" charset="0"/>
              </a:rPr>
              <a:t>“… after pre-training, we noticed a leakage …</a:t>
            </a: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 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F04D17-910D-5959-B98E-25903E3D6BF0}"/>
              </a:ext>
            </a:extLst>
          </p:cNvPr>
          <p:cNvGrpSpPr/>
          <p:nvPr/>
        </p:nvGrpSpPr>
        <p:grpSpPr>
          <a:xfrm>
            <a:off x="2160105" y="4613486"/>
            <a:ext cx="8779564" cy="2056500"/>
            <a:chOff x="2160105" y="4613486"/>
            <a:chExt cx="8779564" cy="205650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587AAA4-955E-913C-E274-C2DA06A0C4CD}"/>
                </a:ext>
              </a:extLst>
            </p:cNvPr>
            <p:cNvCxnSpPr/>
            <p:nvPr/>
          </p:nvCxnSpPr>
          <p:spPr>
            <a:xfrm>
              <a:off x="2160105" y="5181600"/>
              <a:ext cx="7620000" cy="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6CDCFC3-1BB5-FD37-04FA-9C728B69E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4316" y="5022574"/>
              <a:ext cx="0" cy="3114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3D792F2-6F57-F508-0BDB-ABF15E510E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7480" y="5022574"/>
              <a:ext cx="0" cy="3114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D42306-79F0-7124-EDF6-41C3CFE20EA6}"/>
                </a:ext>
              </a:extLst>
            </p:cNvPr>
            <p:cNvSpPr txBox="1"/>
            <p:nvPr/>
          </p:nvSpPr>
          <p:spPr>
            <a:xfrm>
              <a:off x="9637836" y="4747975"/>
              <a:ext cx="13018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venir Book" panose="02000503020000020003" pitchFamily="2" charset="0"/>
                </a:rPr>
                <a:t>time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824739-0F44-A297-2A54-F100E6EB8120}"/>
                </a:ext>
              </a:extLst>
            </p:cNvPr>
            <p:cNvSpPr txBox="1"/>
            <p:nvPr/>
          </p:nvSpPr>
          <p:spPr>
            <a:xfrm>
              <a:off x="7338482" y="4613486"/>
              <a:ext cx="6724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venir Book" panose="02000503020000020003" pitchFamily="2" charset="0"/>
                </a:rPr>
                <a:t>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36C37B-68F9-4ECC-7D2E-9DE54B92289B}"/>
                </a:ext>
              </a:extLst>
            </p:cNvPr>
            <p:cNvSpPr txBox="1"/>
            <p:nvPr/>
          </p:nvSpPr>
          <p:spPr>
            <a:xfrm>
              <a:off x="4071821" y="4613486"/>
              <a:ext cx="6724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venir Book" panose="02000503020000020003" pitchFamily="2" charset="0"/>
                </a:rPr>
                <a:t>t'</a:t>
              </a:r>
            </a:p>
          </p:txBody>
        </p:sp>
        <p:pic>
          <p:nvPicPr>
            <p:cNvPr id="28674" name="Picture 2" descr="Interactive: Earth Day quiz">
              <a:extLst>
                <a:ext uri="{FF2B5EF4-FFF2-40B4-BE49-F238E27FC236}">
                  <a16:creationId xmlns:a16="http://schemas.microsoft.com/office/drawing/2014/main" id="{54D84C0A-F2B2-4F87-B44C-B19349DFA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8272" y="5371790"/>
              <a:ext cx="1292087" cy="1292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nteractive: Earth Day quiz">
              <a:extLst>
                <a:ext uri="{FF2B5EF4-FFF2-40B4-BE49-F238E27FC236}">
                  <a16:creationId xmlns:a16="http://schemas.microsoft.com/office/drawing/2014/main" id="{F73319B1-C8CF-7ACA-DBB3-88FCE6513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436" y="5377899"/>
              <a:ext cx="1292087" cy="1292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5731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15419-4554-EFFA-2E52-A1EE3020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name a few reasons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AA30C-16E9-A506-0986-15D2FF40A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Book"/>
              </a:rPr>
              <a:t>They’re likely </a:t>
            </a:r>
            <a:r>
              <a:rPr lang="en-US" dirty="0">
                <a:solidFill>
                  <a:srgbClr val="C00000"/>
                </a:solidFill>
                <a:latin typeface="Avenir Book"/>
              </a:rPr>
              <a:t>not cost-efficient</a:t>
            </a:r>
            <a:r>
              <a:rPr lang="en-US" dirty="0">
                <a:latin typeface="Avenir Book"/>
              </a:rPr>
              <a:t>. </a:t>
            </a:r>
            <a:endParaRPr lang="en-US" dirty="0"/>
          </a:p>
          <a:p>
            <a:pPr lvl="1"/>
            <a:r>
              <a:rPr lang="en-US" dirty="0"/>
              <a:t>Their compute cost, human annotation cost, etc.</a:t>
            </a:r>
          </a:p>
          <a:p>
            <a:endParaRPr lang="en-US" dirty="0"/>
          </a:p>
          <a:p>
            <a:r>
              <a:rPr lang="en-US" dirty="0">
                <a:latin typeface="Avenir Book"/>
              </a:rPr>
              <a:t>We do </a:t>
            </a:r>
            <a:r>
              <a:rPr lang="en-US" dirty="0">
                <a:solidFill>
                  <a:srgbClr val="C00000"/>
                </a:solidFill>
                <a:latin typeface="Avenir Book"/>
              </a:rPr>
              <a:t>not </a:t>
            </a:r>
            <a:r>
              <a:rPr lang="en-US" dirty="0">
                <a:latin typeface="Avenir Book"/>
              </a:rPr>
              <a:t>fully understand their </a:t>
            </a:r>
            <a:r>
              <a:rPr lang="en-US" dirty="0">
                <a:solidFill>
                  <a:srgbClr val="C00000"/>
                </a:solidFill>
                <a:latin typeface="Avenir Book"/>
              </a:rPr>
              <a:t>failure modes</a:t>
            </a:r>
            <a:r>
              <a:rPr lang="en-US" dirty="0">
                <a:latin typeface="Avenir Book"/>
              </a:rPr>
              <a:t>. </a:t>
            </a:r>
            <a:endParaRPr lang="en-US" dirty="0"/>
          </a:p>
          <a:p>
            <a:pPr lvl="1"/>
            <a:r>
              <a:rPr lang="en-US" dirty="0"/>
              <a:t>They generate fabricated statements. </a:t>
            </a:r>
          </a:p>
          <a:p>
            <a:pPr lvl="1"/>
            <a:r>
              <a:rPr lang="en-US" dirty="0"/>
              <a:t>They creates concerns about their safe deployment.</a:t>
            </a:r>
          </a:p>
          <a:p>
            <a:endParaRPr lang="en-US" dirty="0"/>
          </a:p>
          <a:p>
            <a:r>
              <a:rPr lang="en-US" dirty="0">
                <a:latin typeface="Avenir Book"/>
              </a:rPr>
              <a:t>They </a:t>
            </a:r>
            <a:r>
              <a:rPr lang="en-US" dirty="0">
                <a:solidFill>
                  <a:srgbClr val="C00000"/>
                </a:solidFill>
                <a:latin typeface="Avenir Book"/>
              </a:rPr>
              <a:t>cannot</a:t>
            </a:r>
            <a:r>
              <a:rPr lang="en-US" dirty="0">
                <a:latin typeface="Avenir Book"/>
              </a:rPr>
              <a:t> reliably </a:t>
            </a:r>
            <a:r>
              <a:rPr lang="en-US" dirty="0">
                <a:solidFill>
                  <a:srgbClr val="C00000"/>
                </a:solidFill>
                <a:latin typeface="Avenir Book"/>
              </a:rPr>
              <a:t>interact with the [physical] world</a:t>
            </a:r>
            <a:r>
              <a:rPr lang="en-US" dirty="0">
                <a:latin typeface="Avenir Book"/>
              </a:rPr>
              <a:t>. </a:t>
            </a:r>
          </a:p>
          <a:p>
            <a:pPr lvl="1"/>
            <a:r>
              <a:rPr lang="en-US" dirty="0">
                <a:latin typeface="Avenir Book"/>
              </a:rPr>
              <a:t>We still don’t have reliable personal assistants.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D8005-563F-DB76-6247-AE74997CF7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195555-8069-58EE-8096-8B1D7ADBF41A}"/>
              </a:ext>
            </a:extLst>
          </p:cNvPr>
          <p:cNvSpPr/>
          <p:nvPr/>
        </p:nvSpPr>
        <p:spPr>
          <a:xfrm>
            <a:off x="3168435" y="1754023"/>
            <a:ext cx="5454734" cy="2785856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1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They’re </a:t>
            </a:r>
            <a:br>
              <a:rPr lang="en-US" sz="6600" dirty="0">
                <a:solidFill>
                  <a:schemeClr val="tx1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</a:br>
            <a:r>
              <a:rPr lang="en-US" sz="6600" dirty="0">
                <a:solidFill>
                  <a:srgbClr val="C00000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not helpful</a:t>
            </a:r>
            <a:r>
              <a:rPr lang="en-US" sz="6600" dirty="0">
                <a:solidFill>
                  <a:schemeClr val="tx1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!</a:t>
            </a:r>
            <a:r>
              <a:rPr lang="en-US" sz="6600" dirty="0">
                <a:solidFill>
                  <a:srgbClr val="C00000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51124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752B-E084-B0AA-2830-89CB090C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Intelligence Continues to be a Moving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E9228-DED6-6183-4AAD-D515C4AC6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step forward, we realize there are new challenges. </a:t>
            </a:r>
          </a:p>
          <a:p>
            <a:endParaRPr lang="en-US" dirty="0"/>
          </a:p>
          <a:p>
            <a:r>
              <a:rPr lang="en-US" dirty="0"/>
              <a:t>Unless there is a revolution outside AI (energy, hardware, etc.), </a:t>
            </a:r>
            <a:br>
              <a:rPr lang="en-US" dirty="0"/>
            </a:br>
            <a:r>
              <a:rPr lang="en-US" dirty="0"/>
              <a:t>we need a lot more innovations.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05335-FF7B-2BD6-5C3B-BF9C5F2CA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pic>
        <p:nvPicPr>
          <p:cNvPr id="30722" name="Picture 2" descr="What To Do if Your Strategy is a Moving Target? | LSA Global">
            <a:extLst>
              <a:ext uri="{FF2B5EF4-FFF2-40B4-BE49-F238E27FC236}">
                <a16:creationId xmlns:a16="http://schemas.microsoft.com/office/drawing/2014/main" id="{3D056CE7-9EF8-9894-C242-6C2B519DB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4"/>
          <a:stretch/>
        </p:blipFill>
        <p:spPr bwMode="auto">
          <a:xfrm>
            <a:off x="3424662" y="3993266"/>
            <a:ext cx="4555596" cy="231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050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4F806-F320-5CBD-BD70-56311BBDE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0A3F5-2363-407A-C096-C446D6CDC2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725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8AE5-19B3-14D6-B98B-350B1AB8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75677-33BE-47F5-2A57-9951CE914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47DFE-0970-F0B0-6A08-78A2102911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7C04B-2AB9-C71E-50C7-C3F20E4D45A0}"/>
              </a:ext>
            </a:extLst>
          </p:cNvPr>
          <p:cNvSpPr txBox="1"/>
          <p:nvPr/>
        </p:nvSpPr>
        <p:spPr>
          <a:xfrm>
            <a:off x="3048990" y="2560743"/>
            <a:ext cx="60979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End with open questions: </a:t>
            </a:r>
          </a:p>
          <a:p>
            <a:pPr lvl="2"/>
            <a:r>
              <a:rPr lang="en-US" dirty="0"/>
              <a:t>Role of RLHF and its necessity </a:t>
            </a:r>
          </a:p>
          <a:p>
            <a:pPr lvl="2"/>
            <a:r>
              <a:rPr lang="en-US" dirty="0"/>
              <a:t>Other aspects that we can’t capture </a:t>
            </a:r>
          </a:p>
          <a:p>
            <a:pPr lvl="3"/>
            <a:r>
              <a:rPr lang="en-US" dirty="0"/>
              <a:t>Curiosity </a:t>
            </a:r>
          </a:p>
          <a:p>
            <a:pPr lvl="3"/>
            <a:r>
              <a:rPr lang="en-US" dirty="0"/>
              <a:t>Altruism </a:t>
            </a:r>
          </a:p>
          <a:p>
            <a:pPr lvl="3"/>
            <a:r>
              <a:rPr lang="en-US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79005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184" y="3510434"/>
            <a:ext cx="2773901" cy="277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712" y="2109031"/>
            <a:ext cx="2437000" cy="24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567" y="4124528"/>
            <a:ext cx="1982400" cy="19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9"/>
          <p:cNvSpPr txBox="1">
            <a:spLocks noGrp="1"/>
          </p:cNvSpPr>
          <p:nvPr>
            <p:ph type="body" idx="1"/>
          </p:nvPr>
        </p:nvSpPr>
        <p:spPr>
          <a:xfrm>
            <a:off x="3547904" y="4804731"/>
            <a:ext cx="1982400" cy="10400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Efficient</a:t>
            </a:r>
            <a:endParaRPr dirty="0"/>
          </a:p>
        </p:txBody>
      </p:sp>
      <p:pic>
        <p:nvPicPr>
          <p:cNvPr id="384" name="Google Shape;384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3364" y="995400"/>
            <a:ext cx="3018701" cy="301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9"/>
          <p:cNvSpPr txBox="1">
            <a:spLocks noGrp="1"/>
          </p:cNvSpPr>
          <p:nvPr>
            <p:ph type="body" idx="1"/>
          </p:nvPr>
        </p:nvSpPr>
        <p:spPr>
          <a:xfrm>
            <a:off x="7377593" y="2024896"/>
            <a:ext cx="2398704" cy="945455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Calibrated uncertainties</a:t>
            </a:r>
            <a:endParaRPr dirty="0"/>
          </a:p>
        </p:txBody>
      </p:sp>
      <p:sp>
        <p:nvSpPr>
          <p:cNvPr id="386" name="Google Shape;386;p59"/>
          <p:cNvSpPr txBox="1">
            <a:spLocks noGrp="1"/>
          </p:cNvSpPr>
          <p:nvPr>
            <p:ph type="body" idx="1"/>
          </p:nvPr>
        </p:nvSpPr>
        <p:spPr>
          <a:xfrm>
            <a:off x="5975916" y="4628700"/>
            <a:ext cx="1982400" cy="859505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33" dirty="0"/>
              <a:t>Transparent</a:t>
            </a:r>
            <a:endParaRPr sz="2533" dirty="0"/>
          </a:p>
        </p:txBody>
      </p:sp>
      <p:pic>
        <p:nvPicPr>
          <p:cNvPr id="388" name="Google Shape;388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567" y="4127801"/>
            <a:ext cx="1859467" cy="185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704" y="807858"/>
            <a:ext cx="732701" cy="7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967" y="1320834"/>
            <a:ext cx="732701" cy="7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864" y="1076767"/>
            <a:ext cx="3018701" cy="301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9"/>
          <p:cNvSpPr txBox="1">
            <a:spLocks noGrp="1"/>
          </p:cNvSpPr>
          <p:nvPr>
            <p:ph type="body" idx="1"/>
          </p:nvPr>
        </p:nvSpPr>
        <p:spPr>
          <a:xfrm>
            <a:off x="4479667" y="2191829"/>
            <a:ext cx="1982400" cy="10400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733" b="1" dirty="0">
                <a:solidFill>
                  <a:srgbClr val="00B050"/>
                </a:solidFill>
              </a:rPr>
              <a:t>Helpful</a:t>
            </a:r>
            <a:endParaRPr sz="3733" b="1" dirty="0">
              <a:solidFill>
                <a:srgbClr val="00B050"/>
              </a:solidFill>
            </a:endParaRPr>
          </a:p>
        </p:txBody>
      </p:sp>
      <p:sp>
        <p:nvSpPr>
          <p:cNvPr id="393" name="Google Shape;393;p59"/>
          <p:cNvSpPr txBox="1">
            <a:spLocks noGrp="1"/>
          </p:cNvSpPr>
          <p:nvPr>
            <p:ph type="body" idx="1"/>
          </p:nvPr>
        </p:nvSpPr>
        <p:spPr>
          <a:xfrm>
            <a:off x="1974717" y="3011576"/>
            <a:ext cx="1982400" cy="10400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Consistent</a:t>
            </a:r>
            <a:endParaRPr dirty="0"/>
          </a:p>
        </p:txBody>
      </p:sp>
      <p:pic>
        <p:nvPicPr>
          <p:cNvPr id="394" name="Google Shape;394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967" y="4645832"/>
            <a:ext cx="1040000" cy="1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9"/>
          <p:cNvSpPr txBox="1">
            <a:spLocks noGrp="1"/>
          </p:cNvSpPr>
          <p:nvPr>
            <p:ph type="body" idx="1"/>
          </p:nvPr>
        </p:nvSpPr>
        <p:spPr>
          <a:xfrm>
            <a:off x="8537476" y="4686633"/>
            <a:ext cx="1802182" cy="859505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/>
              <a:t>Interact </a:t>
            </a:r>
            <a:br>
              <a:rPr lang="en-US" sz="1800" dirty="0"/>
            </a:br>
            <a:r>
              <a:rPr lang="en-US" sz="1800" dirty="0"/>
              <a:t>w/ world </a:t>
            </a:r>
            <a:endParaRPr sz="1800" dirty="0"/>
          </a:p>
        </p:txBody>
      </p:sp>
      <p:pic>
        <p:nvPicPr>
          <p:cNvPr id="396" name="Google Shape;396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34" y="2291234"/>
            <a:ext cx="732701" cy="7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9" descr="File:Gear shape black 11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0438" y="3397458"/>
            <a:ext cx="732701" cy="732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5515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 build="p"/>
      <p:bldP spid="385" grpId="0" build="p"/>
      <p:bldP spid="386" grpId="0" build="p"/>
      <p:bldP spid="393" grpId="0" build="p"/>
      <p:bldP spid="39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59551-C727-9EB5-60D0-6A735DD1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F148C-35DE-C359-2D70-CC52094C6D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6" name="Google Shape;795;p81">
            <a:extLst>
              <a:ext uri="{FF2B5EF4-FFF2-40B4-BE49-F238E27FC236}">
                <a16:creationId xmlns:a16="http://schemas.microsoft.com/office/drawing/2014/main" id="{923D7C66-503E-7230-ADB6-7344C242DD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1752" y="67405"/>
            <a:ext cx="1029444" cy="10675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A3EF9D-1A21-6FB9-BCE1-D70282CA169D}"/>
              </a:ext>
            </a:extLst>
          </p:cNvPr>
          <p:cNvSpPr/>
          <p:nvPr/>
        </p:nvSpPr>
        <p:spPr>
          <a:xfrm>
            <a:off x="2920219" y="4808746"/>
            <a:ext cx="2238398" cy="8876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Wang et al. 2023 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</a:rPr>
              <a:t>[ACL 2023]  </a:t>
            </a:r>
          </a:p>
        </p:txBody>
      </p:sp>
      <p:pic>
        <p:nvPicPr>
          <p:cNvPr id="3" name="Google Shape;381;p59" descr="File:Gear shape black 11.svg - Wikimedia Commons">
            <a:extLst>
              <a:ext uri="{FF2B5EF4-FFF2-40B4-BE49-F238E27FC236}">
                <a16:creationId xmlns:a16="http://schemas.microsoft.com/office/drawing/2014/main" id="{EEBCB398-2A0D-45F3-634F-16113E76CB6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403" y="1883276"/>
            <a:ext cx="2773901" cy="27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86;p59">
            <a:extLst>
              <a:ext uri="{FF2B5EF4-FFF2-40B4-BE49-F238E27FC236}">
                <a16:creationId xmlns:a16="http://schemas.microsoft.com/office/drawing/2014/main" id="{FE76A582-6C22-4E96-28E4-F38FBFFBDE65}"/>
              </a:ext>
            </a:extLst>
          </p:cNvPr>
          <p:cNvSpPr txBox="1">
            <a:spLocks/>
          </p:cNvSpPr>
          <p:nvPr/>
        </p:nvSpPr>
        <p:spPr bwMode="auto">
          <a:xfrm>
            <a:off x="3131886" y="2789732"/>
            <a:ext cx="1982400" cy="859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2533" dirty="0"/>
              <a:t>Efficient Alignment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B28D59-C9E4-8E38-08A3-83F4AB787101}"/>
              </a:ext>
            </a:extLst>
          </p:cNvPr>
          <p:cNvSpPr/>
          <p:nvPr/>
        </p:nvSpPr>
        <p:spPr>
          <a:xfrm>
            <a:off x="7153157" y="4808746"/>
            <a:ext cx="2238398" cy="88768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Weller et al. 2023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[under review]</a:t>
            </a:r>
          </a:p>
        </p:txBody>
      </p:sp>
      <p:pic>
        <p:nvPicPr>
          <p:cNvPr id="12" name="Google Shape;381;p59" descr="File:Gear shape black 11.svg - Wikimedia Commons">
            <a:extLst>
              <a:ext uri="{FF2B5EF4-FFF2-40B4-BE49-F238E27FC236}">
                <a16:creationId xmlns:a16="http://schemas.microsoft.com/office/drawing/2014/main" id="{396015FA-6F47-7AD8-4BE6-650E67755C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299" y="1829692"/>
            <a:ext cx="2773901" cy="27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86;p59">
            <a:extLst>
              <a:ext uri="{FF2B5EF4-FFF2-40B4-BE49-F238E27FC236}">
                <a16:creationId xmlns:a16="http://schemas.microsoft.com/office/drawing/2014/main" id="{3C580C3D-4963-2CAF-F950-31A8F479F2C8}"/>
              </a:ext>
            </a:extLst>
          </p:cNvPr>
          <p:cNvSpPr txBox="1">
            <a:spLocks/>
          </p:cNvSpPr>
          <p:nvPr/>
        </p:nvSpPr>
        <p:spPr bwMode="auto">
          <a:xfrm>
            <a:off x="7259724" y="2770015"/>
            <a:ext cx="2123395" cy="859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2400" dirty="0"/>
              <a:t>Mitigating hallucination</a:t>
            </a:r>
          </a:p>
        </p:txBody>
      </p:sp>
    </p:spTree>
    <p:extLst>
      <p:ext uri="{BB962C8B-B14F-4D97-AF65-F5344CB8AC3E}">
        <p14:creationId xmlns:p14="http://schemas.microsoft.com/office/powerpoint/2010/main" val="2031181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 advTm="0">
        <p159:morph option="byObject"/>
      </p:transition>
    </mc:Choice>
    <mc:Fallback>
      <p:transition spd="med" advTm="0">
        <p:fade/>
      </p:transition>
    </mc:Fallback>
  </mc:AlternateContent>
</p:sld>
</file>

<file path=ppt/theme/theme1.xml><?xml version="1.0" encoding="utf-8"?>
<a:theme xmlns:a="http://schemas.openxmlformats.org/drawingml/2006/main" name="AI2 PPT Theme">
  <a:themeElements>
    <a:clrScheme name="AI2 PPT Colors">
      <a:dk1>
        <a:srgbClr val="303845"/>
      </a:dk1>
      <a:lt1>
        <a:srgbClr val="FFFFFF"/>
      </a:lt1>
      <a:dk2>
        <a:srgbClr val="1A4595"/>
      </a:dk2>
      <a:lt2>
        <a:srgbClr val="E8ECF2"/>
      </a:lt2>
      <a:accent1>
        <a:srgbClr val="255ED3"/>
      </a:accent1>
      <a:accent2>
        <a:srgbClr val="00D5FF"/>
      </a:accent2>
      <a:accent3>
        <a:srgbClr val="AEB7C3"/>
      </a:accent3>
      <a:accent4>
        <a:srgbClr val="8879DE"/>
      </a:accent4>
      <a:accent5>
        <a:srgbClr val="FFBB00"/>
      </a:accent5>
      <a:accent6>
        <a:srgbClr val="16C3CF"/>
      </a:accent6>
      <a:hlink>
        <a:srgbClr val="255ED3"/>
      </a:hlink>
      <a:folHlink>
        <a:srgbClr val="265ED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2 Presentation Template" id="{8CF36B9A-930F-6C46-B116-42DBDD5C122F}" vid="{37D74BBC-B087-5D4D-857E-2E1958334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AI2 PPT Theme</Template>
  <TotalTime>139441</TotalTime>
  <Words>4555</Words>
  <Application>Microsoft Macintosh PowerPoint</Application>
  <PresentationFormat>Widescreen</PresentationFormat>
  <Paragraphs>692</Paragraphs>
  <Slides>72</Slides>
  <Notes>55</Notes>
  <HiddenSlides>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-apple-system</vt:lpstr>
      <vt:lpstr>Arial</vt:lpstr>
      <vt:lpstr>Avenir Book</vt:lpstr>
      <vt:lpstr>Cambria Math</vt:lpstr>
      <vt:lpstr>Consolas</vt:lpstr>
      <vt:lpstr>Corbel</vt:lpstr>
      <vt:lpstr>Times</vt:lpstr>
      <vt:lpstr>AI2 PPT Theme</vt:lpstr>
      <vt:lpstr>Toward Building Helpful  Language Models </vt:lpstr>
      <vt:lpstr>Please don’t hesitate to  pause me and ask questions. </vt:lpstr>
      <vt:lpstr>The overexcitement </vt:lpstr>
      <vt:lpstr>The overexcitement </vt:lpstr>
      <vt:lpstr>The cool</vt:lpstr>
      <vt:lpstr>What happened? </vt:lpstr>
      <vt:lpstr>To name a few reasons … </vt:lpstr>
      <vt:lpstr>PowerPoint Presentation</vt:lpstr>
      <vt:lpstr>Today </vt:lpstr>
      <vt:lpstr>Today </vt:lpstr>
      <vt:lpstr>Language Models </vt:lpstr>
      <vt:lpstr>Language Models </vt:lpstr>
      <vt:lpstr>Language Models </vt:lpstr>
      <vt:lpstr>Language Modeling ≠ Following User Intents</vt:lpstr>
      <vt:lpstr>How do we “align” LMs with our articulated intents?</vt:lpstr>
      <vt:lpstr>Approach 1: Behavior Cloning (Supervised Learning)</vt:lpstr>
      <vt:lpstr>Approach 1: Behavior Cloning (Supervised Learning)</vt:lpstr>
      <vt:lpstr>Approach 2: RL w/ Ranking Feedback (RLHF)</vt:lpstr>
      <vt:lpstr>Putting All-together: ChatGPT Recipe 👨‍🍳 </vt:lpstr>
      <vt:lpstr>PowerPoint Presentation</vt:lpstr>
      <vt:lpstr>Can LMs Help with Generating Instruction Data? </vt:lpstr>
      <vt:lpstr>Self-Instruct:  Aligning Language Models w/  Self-Generated Instructions </vt:lpstr>
      <vt:lpstr>Get humans to write ”seed” tasks ✍️ </vt:lpstr>
      <vt:lpstr>Put them your task bank 📦 </vt:lpstr>
      <vt:lpstr>Sample and get LLM to expand it</vt:lpstr>
      <vt:lpstr>Get LLM to answers the new tasks</vt:lpstr>
      <vt:lpstr>Filter tasks</vt:lpstr>
      <vt:lpstr>Close the loop </vt:lpstr>
      <vt:lpstr>Example Tasks Generated by GPT3 (before RLHF)</vt:lpstr>
      <vt:lpstr>Example Tasks Generated by GPT3 (before RLHF)</vt:lpstr>
      <vt:lpstr>Example Tasks Generated by GPT3 (before RLHF)</vt:lpstr>
      <vt:lpstr>How Accurate is This Data?</vt:lpstr>
      <vt:lpstr>Self-Instructing GPT3 </vt:lpstr>
      <vt:lpstr>Evaluation on User-Oriented Instructions</vt:lpstr>
      <vt:lpstr>Evaluation on User-Oriented Instructions</vt:lpstr>
      <vt:lpstr>Evaluation on User-Oriented Instructions</vt:lpstr>
      <vt:lpstr>Evaluation on User-Oriented Instructions</vt:lpstr>
      <vt:lpstr>Summary Thus Far </vt:lpstr>
      <vt:lpstr>But Wait a Sec … </vt:lpstr>
      <vt:lpstr>But wait a sec … </vt:lpstr>
      <vt:lpstr>Implications for how cost it will be</vt:lpstr>
      <vt:lpstr>Implications for what comes out </vt:lpstr>
      <vt:lpstr>My 2 cents  </vt:lpstr>
      <vt:lpstr>PowerPoint Presentation</vt:lpstr>
      <vt:lpstr>RLHF is patchwork for lack of grounding</vt:lpstr>
      <vt:lpstr>Alignment as a social process</vt:lpstr>
      <vt:lpstr>Roadmap </vt:lpstr>
      <vt:lpstr>Roadmap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Associating knowledge and sources?</vt:lpstr>
      <vt:lpstr>"According to ..." Prompting Language Models  Improves Quoting from Pre-Training Data</vt:lpstr>
      <vt:lpstr>PowerPoint Presentation</vt:lpstr>
      <vt:lpstr>PowerPoint Presentation</vt:lpstr>
      <vt:lpstr>Measuring Quoting</vt:lpstr>
      <vt:lpstr>Measuring Quoting</vt:lpstr>
      <vt:lpstr>Measuring Quoting</vt:lpstr>
      <vt:lpstr>LLMs can be steered to quote </vt:lpstr>
      <vt:lpstr>LLMs can be steered to not quote </vt:lpstr>
      <vt:lpstr>As models scale, so does their ability to quote! </vt:lpstr>
      <vt:lpstr>Summary Thus Far </vt:lpstr>
      <vt:lpstr>Looking forward </vt:lpstr>
      <vt:lpstr>Back to the big picture </vt:lpstr>
      <vt:lpstr>Interaction remains challenging</vt:lpstr>
      <vt:lpstr>Exponential or logarithmic? </vt:lpstr>
      <vt:lpstr>Train/Test Split Does Not Work Anymore</vt:lpstr>
      <vt:lpstr>Intelligence Continues to be a Moving Target</vt:lpstr>
      <vt:lpstr>Thanks!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UnifiedQA:  Crossing Format Boundaries With a Single QA System</dc:title>
  <dc:creator>Daniel Khashabi</dc:creator>
  <cp:lastModifiedBy>Daniel Khashabi</cp:lastModifiedBy>
  <cp:revision>2770</cp:revision>
  <dcterms:created xsi:type="dcterms:W3CDTF">2020-06-18T00:10:56Z</dcterms:created>
  <dcterms:modified xsi:type="dcterms:W3CDTF">2023-09-12T14:24:58Z</dcterms:modified>
</cp:coreProperties>
</file>